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7" r:id="rId2"/>
    <p:sldId id="276" r:id="rId3"/>
    <p:sldId id="275" r:id="rId4"/>
    <p:sldId id="256" r:id="rId5"/>
    <p:sldId id="277" r:id="rId6"/>
    <p:sldId id="270" r:id="rId7"/>
    <p:sldId id="268" r:id="rId8"/>
    <p:sldId id="278" r:id="rId9"/>
  </p:sldIdLst>
  <p:sldSz cx="12192000" cy="6858000"/>
  <p:notesSz cx="9144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4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A2158-6EB8-4728-87E0-F212D0AAD1FF}" type="datetimeFigureOut">
              <a:rPr lang="zh-TW" altLang="en-US" smtClean="0"/>
              <a:t>2021/5/10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0B5BA-B9C4-4943-875C-B7C0EA91F0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820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6D7E7-73A6-4928-B174-D72895F0D07B}" type="datetimeFigureOut">
              <a:rPr lang="zh-TW" altLang="en-US" smtClean="0"/>
              <a:t>2021/5/10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A7629-331C-47BA-8D0E-BEE470EB41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903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A7629-331C-47BA-8D0E-BEE470EB41D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2494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48A1-8891-48DC-8379-0FE691F2CED9}" type="datetime1">
              <a:rPr lang="zh-TW" altLang="en-US" smtClean="0"/>
              <a:t>2021/5/10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F194-1EBC-4244-872C-8086E079B8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42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2CA1-746A-4376-BCF2-A69BE764D9CE}" type="datetime1">
              <a:rPr lang="zh-TW" altLang="en-US" smtClean="0"/>
              <a:t>2021/5/10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F194-1EBC-4244-872C-8086E079B8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9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E9FC-9956-4388-8812-9D0CB8071D24}" type="datetime1">
              <a:rPr lang="zh-TW" altLang="en-US" smtClean="0"/>
              <a:t>2021/5/10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F194-1EBC-4244-872C-8086E079B8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15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1E45-AC48-4791-919F-8D43ADE0E442}" type="datetime1">
              <a:rPr lang="zh-TW" altLang="en-US" smtClean="0"/>
              <a:t>2021/5/10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F194-1EBC-4244-872C-8086E079B8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00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FB10-419A-4E89-B681-B6EE6E14AE6D}" type="datetime1">
              <a:rPr lang="zh-TW" altLang="en-US" smtClean="0"/>
              <a:t>2021/5/10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F194-1EBC-4244-872C-8086E079B8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82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D216-4784-4BFB-80A6-301FACCC84B2}" type="datetime1">
              <a:rPr lang="zh-TW" altLang="en-US" smtClean="0"/>
              <a:t>2021/5/10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F194-1EBC-4244-872C-8086E079B8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424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DA62-24BE-4336-9C5B-B1B9E794CF6A}" type="datetime1">
              <a:rPr lang="zh-TW" altLang="en-US" smtClean="0"/>
              <a:t>2021/5/10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F194-1EBC-4244-872C-8086E079B8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54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174-6158-4A07-AC6E-BD487AE889C8}" type="datetime1">
              <a:rPr lang="zh-TW" altLang="en-US" smtClean="0"/>
              <a:t>2021/5/10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F194-1EBC-4244-872C-8086E079B8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010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605C-71B6-4FE9-89AF-B2535AB60385}" type="datetime1">
              <a:rPr lang="zh-TW" altLang="en-US" smtClean="0"/>
              <a:t>2021/5/10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F194-1EBC-4244-872C-8086E079B8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637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3AE3-DCA8-4260-ACF6-0B9483A2EA1D}" type="datetime1">
              <a:rPr lang="zh-TW" altLang="en-US" smtClean="0"/>
              <a:t>2021/5/10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F194-1EBC-4244-872C-8086E079B8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020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9A5F-462E-4005-8F87-3C46C073605A}" type="datetime1">
              <a:rPr lang="zh-TW" altLang="en-US" smtClean="0"/>
              <a:t>2021/5/10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F194-1EBC-4244-872C-8086E079B8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092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A570-0303-4455-93C7-377546F9E469}" type="datetime1">
              <a:rPr lang="zh-TW" altLang="en-US" smtClean="0"/>
              <a:t>2021/5/10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DF194-1EBC-4244-872C-8086E079B8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349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ãæ°´å½©èæ¯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95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36559" y="740011"/>
            <a:ext cx="9144000" cy="5027046"/>
          </a:xfrm>
        </p:spPr>
        <p:txBody>
          <a:bodyPr>
            <a:normAutofit/>
          </a:bodyPr>
          <a:lstStyle/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000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長庚科技大學</a:t>
            </a:r>
            <a:endParaRPr lang="en-US" altLang="zh-TW" sz="6000" dirty="0">
              <a:latin typeface="Oz焦糖下午茶" panose="02000600000000000000" pitchFamily="2" charset="-120"/>
              <a:ea typeface="Oz焦糖下午茶" panose="02000600000000000000" pitchFamily="2" charset="-120"/>
            </a:endParaRPr>
          </a:p>
          <a:p>
            <a:r>
              <a:rPr lang="zh-TW" altLang="en-US" sz="6000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魔法家族</a:t>
            </a:r>
            <a:r>
              <a:rPr lang="en-US" altLang="zh-TW" sz="6000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-</a:t>
            </a:r>
            <a:r>
              <a:rPr lang="zh-TW" altLang="en-US" sz="6000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聲優</a:t>
            </a:r>
            <a:r>
              <a:rPr lang="en-US" altLang="zh-TW" sz="6000" dirty="0" err="1">
                <a:latin typeface="Oz焦糖下午茶" panose="02000600000000000000" pitchFamily="2" charset="-120"/>
                <a:ea typeface="Oz焦糖下午茶" panose="02000600000000000000" pitchFamily="2" charset="-120"/>
              </a:rPr>
              <a:t>VoiceActor</a:t>
            </a:r>
            <a:r>
              <a:rPr lang="zh-TW" altLang="en-US" sz="6000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家族</a:t>
            </a:r>
            <a:endParaRPr lang="en-US" altLang="zh-TW" sz="6000" dirty="0">
              <a:latin typeface="Oz焦糖下午茶" panose="02000600000000000000" pitchFamily="2" charset="-120"/>
              <a:ea typeface="Oz焦糖下午茶" panose="02000600000000000000" pitchFamily="2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latin typeface="漢儀新蒂蘇孝慈碑" panose="02000500000000000000" pitchFamily="2" charset="-120"/>
                <a:ea typeface="漢儀新蒂蘇孝慈碑" panose="02000500000000000000" pitchFamily="2" charset="-120"/>
              </a:rPr>
              <a:t>總召：高雅紋</a:t>
            </a:r>
            <a:endParaRPr lang="en-US" altLang="zh-TW" sz="4400" dirty="0" smtClean="0">
              <a:latin typeface="漢儀新蒂蘇孝慈碑" panose="02000500000000000000" pitchFamily="2" charset="-120"/>
              <a:ea typeface="漢儀新蒂蘇孝慈碑" panose="02000500000000000000" pitchFamily="2" charset="-120"/>
            </a:endParaRPr>
          </a:p>
          <a:p>
            <a:r>
              <a:rPr lang="zh-TW" altLang="en-US" sz="4400" dirty="0" smtClean="0">
                <a:latin typeface="漢儀新蒂蘇孝慈碑" panose="02000500000000000000" pitchFamily="2" charset="-120"/>
                <a:ea typeface="漢儀新蒂蘇孝慈碑" panose="02000500000000000000" pitchFamily="2" charset="-120"/>
              </a:rPr>
              <a:t>指導老師</a:t>
            </a:r>
            <a:r>
              <a:rPr lang="en-US" altLang="zh-TW" sz="4400" dirty="0" smtClean="0">
                <a:latin typeface="漢儀新蒂蘇孝慈碑" panose="02000500000000000000" pitchFamily="2" charset="-120"/>
                <a:ea typeface="漢儀新蒂蘇孝慈碑" panose="02000500000000000000" pitchFamily="2" charset="-120"/>
              </a:rPr>
              <a:t>:</a:t>
            </a:r>
            <a:r>
              <a:rPr lang="zh-TW" altLang="en-US" sz="4400" dirty="0" smtClean="0">
                <a:latin typeface="漢儀新蒂蘇孝慈碑" panose="02000500000000000000" pitchFamily="2" charset="-120"/>
                <a:ea typeface="漢儀新蒂蘇孝慈碑" panose="02000500000000000000" pitchFamily="2" charset="-120"/>
              </a:rPr>
              <a:t>陳弘哲</a:t>
            </a:r>
            <a:endParaRPr lang="zh-TW" altLang="en-US" sz="4400" dirty="0">
              <a:latin typeface="漢儀新蒂蘇孝慈碑" panose="02000500000000000000" pitchFamily="2" charset="-120"/>
              <a:ea typeface="漢儀新蒂蘇孝慈碑" panose="02000500000000000000" pitchFamily="2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F194-1EBC-4244-872C-8086E079B85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07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1829" cy="685859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1162" y="200501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第一場：相見歡和讀書會 </a:t>
            </a:r>
          </a:p>
          <a:p>
            <a:pPr marL="0" indent="0">
              <a:buNone/>
            </a:pPr>
            <a:r>
              <a:rPr lang="zh-TW" altLang="en-US" dirty="0" smtClean="0">
                <a:latin typeface="Oz焦糖下午茶" panose="02000600000000000000" pitchFamily="2" charset="-120"/>
                <a:ea typeface="Oz焦糖下午茶" panose="02000600000000000000" pitchFamily="2" charset="-120"/>
              </a:rPr>
              <a:t>    </a:t>
            </a:r>
            <a:endParaRPr lang="en-US" altLang="zh-TW" dirty="0" smtClean="0">
              <a:latin typeface="Oz焦糖下午茶" panose="02000600000000000000" pitchFamily="2" charset="-120"/>
              <a:ea typeface="Oz焦糖下午茶" panose="02000600000000000000" pitchFamily="2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 </a:t>
            </a:r>
            <a:r>
              <a:rPr lang="zh-TW" altLang="en-US" dirty="0" smtClean="0">
                <a:latin typeface="Oz焦糖下午茶" panose="02000600000000000000" pitchFamily="2" charset="-120"/>
                <a:ea typeface="Oz焦糖下午茶" panose="02000600000000000000" pitchFamily="2" charset="-120"/>
              </a:rPr>
              <a:t>      新</a:t>
            </a:r>
            <a:r>
              <a:rPr lang="zh-TW" altLang="en-US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學期，相見歡快速認識彼此，拉近心與心的距離。鬼滅之刃動畫裡頭的畫面，勾起自己的故事，家族成員一起來觀賞、討論與分享。帶著一份感動，找回溫暖與共鳴</a:t>
            </a:r>
            <a:r>
              <a:rPr lang="zh-TW" altLang="en-US" dirty="0" smtClean="0">
                <a:latin typeface="Oz焦糖下午茶" panose="02000600000000000000" pitchFamily="2" charset="-120"/>
                <a:ea typeface="Oz焦糖下午茶" panose="02000600000000000000" pitchFamily="2" charset="-120"/>
              </a:rPr>
              <a:t>。</a:t>
            </a:r>
            <a:endParaRPr lang="en-US" altLang="zh-TW" dirty="0" smtClean="0">
              <a:latin typeface="Oz焦糖下午茶" panose="02000600000000000000" pitchFamily="2" charset="-120"/>
              <a:ea typeface="Oz焦糖下午茶" panose="02000600000000000000" pitchFamily="2" charset="-120"/>
            </a:endParaRPr>
          </a:p>
          <a:p>
            <a:pPr marL="0" indent="0">
              <a:buNone/>
            </a:pPr>
            <a:endParaRPr lang="en-US" altLang="zh-TW" dirty="0" smtClean="0">
              <a:latin typeface="Oz焦糖下午茶" panose="02000600000000000000" pitchFamily="2" charset="-120"/>
              <a:ea typeface="Oz焦糖下午茶" panose="02000600000000000000" pitchFamily="2" charset="-120"/>
            </a:endParaRPr>
          </a:p>
          <a:p>
            <a:pPr marL="0" indent="0">
              <a:buNone/>
            </a:pPr>
            <a:endParaRPr lang="en-US" altLang="zh-TW" dirty="0">
              <a:latin typeface="Oz焦糖下午茶" panose="02000600000000000000" pitchFamily="2" charset="-120"/>
              <a:ea typeface="Oz焦糖下午茶" panose="02000600000000000000" pitchFamily="2" charset="-120"/>
            </a:endParaRPr>
          </a:p>
          <a:p>
            <a:pPr marL="0" indent="0">
              <a:buNone/>
            </a:pPr>
            <a:endParaRPr lang="zh-TW" altLang="en-US" dirty="0">
              <a:latin typeface="Oz焦糖下午茶" panose="02000600000000000000" pitchFamily="2" charset="-120"/>
              <a:ea typeface="Oz焦糖下午茶" panose="02000600000000000000" pitchFamily="2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F194-1EBC-4244-872C-8086E079B85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664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ãæ°´å½©èæ¯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95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Oz焦糖下午茶" panose="02000600000000000000" pitchFamily="2" charset="-120"/>
              <a:ea typeface="Oz焦糖下午茶" panose="02000600000000000000" pitchFamily="2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F194-1EBC-4244-872C-8086E079B850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21" y="683444"/>
            <a:ext cx="4299441" cy="322312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191" y="3330575"/>
            <a:ext cx="4572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ãæ°´å½©èæ¯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05" y="-19374"/>
            <a:ext cx="122395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5819" y="78046"/>
            <a:ext cx="10515600" cy="1325563"/>
          </a:xfrm>
        </p:spPr>
        <p:txBody>
          <a:bodyPr>
            <a:normAutofit/>
          </a:bodyPr>
          <a:lstStyle/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69133" y="1501028"/>
            <a:ext cx="10484667" cy="4655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latin typeface="Oz焦糖下午茶" panose="02000600000000000000" pitchFamily="2" charset="-120"/>
                <a:ea typeface="Oz焦糖下午茶" panose="02000600000000000000" pitchFamily="2" charset="-120"/>
              </a:rPr>
              <a:t>ICRT</a:t>
            </a:r>
            <a:r>
              <a:rPr lang="zh-TW" altLang="en-US" dirty="0" smtClean="0">
                <a:latin typeface="Oz焦糖下午茶" panose="02000600000000000000" pitchFamily="2" charset="-120"/>
                <a:ea typeface="Oz焦糖下午茶" panose="02000600000000000000" pitchFamily="2" charset="-120"/>
              </a:rPr>
              <a:t>英文廣播電台參訪</a:t>
            </a:r>
            <a:endParaRPr lang="en-US" altLang="zh-TW" dirty="0" smtClean="0">
              <a:latin typeface="Oz焦糖下午茶" panose="02000600000000000000" pitchFamily="2" charset="-120"/>
              <a:ea typeface="Oz焦糖下午茶" panose="02000600000000000000" pitchFamily="2" charset="-120"/>
            </a:endParaRPr>
          </a:p>
          <a:p>
            <a:pPr marL="0" indent="0">
              <a:buNone/>
            </a:pPr>
            <a:endParaRPr lang="en-US" altLang="zh-TW" dirty="0" smtClean="0">
              <a:latin typeface="Oz焦糖下午茶" panose="02000600000000000000" pitchFamily="2" charset="-120"/>
              <a:ea typeface="Oz焦糖下午茶" panose="02000600000000000000" pitchFamily="2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Oz焦糖下午茶" panose="02000600000000000000" pitchFamily="2" charset="-120"/>
                <a:ea typeface="Oz焦糖下午茶" panose="02000600000000000000" pitchFamily="2" charset="-120"/>
              </a:rPr>
              <a:t>ICRT</a:t>
            </a:r>
            <a:r>
              <a:rPr lang="zh-TW" altLang="en-US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的意思是什麼呢</a:t>
            </a:r>
            <a:r>
              <a:rPr lang="en-US" altLang="zh-TW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?</a:t>
            </a:r>
            <a:r>
              <a:rPr lang="zh-TW" altLang="en-US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意思分別是</a:t>
            </a:r>
            <a:r>
              <a:rPr lang="en-US" altLang="zh-TW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I</a:t>
            </a:r>
            <a:r>
              <a:rPr lang="zh-TW" altLang="en-US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：</a:t>
            </a:r>
            <a:r>
              <a:rPr lang="en-US" altLang="zh-TW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International</a:t>
            </a:r>
            <a:r>
              <a:rPr lang="zh-TW" altLang="en-US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國際，</a:t>
            </a:r>
            <a:r>
              <a:rPr lang="en-US" altLang="zh-TW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C</a:t>
            </a:r>
            <a:r>
              <a:rPr lang="zh-TW" altLang="en-US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：</a:t>
            </a:r>
            <a:r>
              <a:rPr lang="en-US" altLang="zh-TW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community</a:t>
            </a:r>
            <a:r>
              <a:rPr lang="zh-TW" altLang="en-US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社區，</a:t>
            </a:r>
            <a:r>
              <a:rPr lang="en-US" altLang="zh-TW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R</a:t>
            </a:r>
            <a:r>
              <a:rPr lang="zh-TW" altLang="en-US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：</a:t>
            </a:r>
            <a:r>
              <a:rPr lang="en-US" altLang="zh-TW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Radio</a:t>
            </a:r>
            <a:r>
              <a:rPr lang="zh-TW" altLang="en-US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廣播電臺，</a:t>
            </a:r>
            <a:r>
              <a:rPr lang="en-US" altLang="zh-TW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T</a:t>
            </a:r>
            <a:r>
              <a:rPr lang="zh-TW" altLang="en-US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：</a:t>
            </a:r>
            <a:r>
              <a:rPr lang="en-US" altLang="zh-TW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Taipei</a:t>
            </a:r>
            <a:r>
              <a:rPr lang="zh-TW" altLang="en-US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台北，台北國際社區廣播電台是台灣廣播史上唯一的英語廣播電台，也是台灣第一家以外籍人士為服務對象的廣播電台，當我們走進電台內看著</a:t>
            </a:r>
            <a:r>
              <a:rPr lang="en-US" altLang="zh-TW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DJ</a:t>
            </a:r>
            <a:r>
              <a:rPr lang="zh-TW" altLang="en-US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們對著麥克風講話，調整音樂音量，還要抽出時間開直播與粉絲專業的粉絲互動，會發現在廣播電台工作並不是那麼容易的事情，要會做的事情包括音樂的錄音、剪接、後製，一段錄音中的音效是如何製作完成，還有錄音錄影帶的歷史演變、以及一些計算機概論等相關的知識都是要去學習，</a:t>
            </a:r>
            <a:r>
              <a:rPr lang="en-US" altLang="zh-TW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DJ</a:t>
            </a:r>
            <a:r>
              <a:rPr lang="zh-TW" altLang="en-US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們也要對於現在的新聞時事、娛樂新聞等議題相當了解，口語英文會話更是必備的技能。</a:t>
            </a:r>
            <a:endParaRPr lang="zh-TW" altLang="en-US" dirty="0">
              <a:latin typeface="Oz焦糖下午茶" panose="02000600000000000000" pitchFamily="2" charset="-120"/>
              <a:ea typeface="Oz焦糖下午茶" panose="02000600000000000000" pitchFamily="2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F194-1EBC-4244-872C-8086E079B85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12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6550"/>
            <a:ext cx="12359551" cy="692454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F194-1EBC-4244-872C-8086E079B850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7" y="2564554"/>
            <a:ext cx="5545062" cy="415692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719" y="26438"/>
            <a:ext cx="5790970" cy="434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69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1829" cy="685859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7021" y="40014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dirty="0" smtClean="0">
              <a:solidFill>
                <a:srgbClr val="4449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en-US" altLang="zh-TW" dirty="0" smtClean="0">
              <a:solidFill>
                <a:srgbClr val="4449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第三場：聲優訓練工作坊 </a:t>
            </a:r>
            <a:r>
              <a:rPr lang="zh-TW" altLang="en-US" dirty="0" smtClean="0">
                <a:latin typeface="Oz焦糖下午茶" panose="02000600000000000000" pitchFamily="2" charset="-120"/>
                <a:ea typeface="Oz焦糖下午茶" panose="02000600000000000000" pitchFamily="2" charset="-120"/>
              </a:rPr>
              <a:t> 活動簽會議</a:t>
            </a:r>
            <a:endParaRPr lang="en-US" altLang="zh-TW" dirty="0" smtClean="0">
              <a:latin typeface="Oz焦糖下午茶" panose="02000600000000000000" pitchFamily="2" charset="-120"/>
              <a:ea typeface="Oz焦糖下午茶" panose="02000600000000000000" pitchFamily="2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Oz焦糖下午茶" panose="02000600000000000000" pitchFamily="2" charset="-120"/>
                <a:ea typeface="Oz焦糖下午茶" panose="02000600000000000000" pitchFamily="2" charset="-120"/>
              </a:rPr>
              <a:t>隔</a:t>
            </a:r>
            <a:r>
              <a:rPr lang="zh-TW" altLang="en-US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>天賀世芳老師要</a:t>
            </a:r>
            <a:r>
              <a:rPr lang="zh-TW" altLang="en-US" dirty="0" smtClean="0">
                <a:latin typeface="Oz焦糖下午茶" panose="02000600000000000000" pitchFamily="2" charset="-120"/>
                <a:ea typeface="Oz焦糖下午茶" panose="02000600000000000000" pitchFamily="2" charset="-120"/>
              </a:rPr>
              <a:t>來了，活動工作成員、工作內容大家都要快點分配完成，各自完成自己的工作</a:t>
            </a:r>
            <a:r>
              <a:rPr lang="zh-TW" altLang="en-US" dirty="0">
                <a:latin typeface="Oz焦糖下午茶" panose="02000600000000000000" pitchFamily="2" charset="-120"/>
                <a:ea typeface="Oz焦糖下午茶" panose="02000600000000000000" pitchFamily="2" charset="-120"/>
              </a:rPr>
              <a:t/>
            </a:r>
            <a:br>
              <a:rPr lang="zh-TW" altLang="en-US" dirty="0">
                <a:latin typeface="Oz焦糖下午茶" panose="02000600000000000000" pitchFamily="2" charset="-120"/>
                <a:ea typeface="Oz焦糖下午茶" panose="02000600000000000000" pitchFamily="2" charset="-120"/>
              </a:rPr>
            </a:br>
            <a:endParaRPr lang="en-US" altLang="zh-TW" dirty="0" smtClean="0">
              <a:latin typeface="Oz焦糖下午茶" panose="02000600000000000000" pitchFamily="2" charset="-120"/>
              <a:ea typeface="Oz焦糖下午茶" panose="02000600000000000000" pitchFamily="2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F194-1EBC-4244-872C-8086E079B85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0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1829" cy="6858594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F194-1EBC-4244-872C-8086E079B850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016" y="365125"/>
            <a:ext cx="5657202" cy="4203975"/>
          </a:xfrm>
          <a:prstGeom prst="rect">
            <a:avLst/>
          </a:prstGeom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661" y="2055813"/>
            <a:ext cx="5296417" cy="39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7119"/>
            <a:ext cx="12241829" cy="685859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F194-1EBC-4244-872C-8086E079B850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164878" y="625861"/>
            <a:ext cx="9527263" cy="526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zh-TW" altLang="en-US" sz="2800" dirty="0" smtClean="0">
                <a:solidFill>
                  <a:prstClr val="black"/>
                </a:solidFill>
                <a:latin typeface="Oz焦糖下午茶" panose="02000600000000000000" pitchFamily="2" charset="-120"/>
                <a:ea typeface="Oz焦糖下午茶" panose="02000600000000000000" pitchFamily="2" charset="-120"/>
              </a:rPr>
              <a:t>第四場</a:t>
            </a:r>
            <a:r>
              <a:rPr lang="zh-TW" altLang="en-US" sz="2800" dirty="0">
                <a:solidFill>
                  <a:prstClr val="black"/>
                </a:solidFill>
                <a:latin typeface="Oz焦糖下午茶" panose="02000600000000000000" pitchFamily="2" charset="-120"/>
                <a:ea typeface="Oz焦糖下午茶" panose="02000600000000000000" pitchFamily="2" charset="-120"/>
              </a:rPr>
              <a:t>：聲優訓練工作</a:t>
            </a:r>
            <a:r>
              <a:rPr lang="zh-TW" altLang="en-US" sz="2800" dirty="0" smtClean="0">
                <a:solidFill>
                  <a:prstClr val="black"/>
                </a:solidFill>
                <a:latin typeface="Oz焦糖下午茶" panose="02000600000000000000" pitchFamily="2" charset="-120"/>
                <a:ea typeface="Oz焦糖下午茶" panose="02000600000000000000" pitchFamily="2" charset="-120"/>
              </a:rPr>
              <a:t>坊 賀士芳老師來了</a:t>
            </a:r>
            <a:endParaRPr lang="en-US" altLang="zh-TW" sz="2800" dirty="0" smtClean="0">
              <a:solidFill>
                <a:prstClr val="black"/>
              </a:solidFill>
              <a:latin typeface="Oz焦糖下午茶" panose="02000600000000000000" pitchFamily="2" charset="-120"/>
              <a:ea typeface="Oz焦糖下午茶" panose="02000600000000000000" pitchFamily="2" charset="-12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zh-TW" altLang="zh-TW" sz="2800" dirty="0">
                <a:latin typeface="Oz焦糖下午茶" panose="02000600000000000000" pitchFamily="2" charset="-120"/>
                <a:ea typeface="Oz焦糖下午茶" panose="02000600000000000000" pitchFamily="2" charset="-120"/>
                <a:cs typeface="Segoe UI Historic" panose="020B0502040204020203" pitchFamily="34" charset="0"/>
              </a:rPr>
              <a:t>配音員在我們的印象中就只是單純的配好動畫、電影等聲音，一個幕後的工作，看似很簡單，卻富含了很大的學問，包含了氣息的穩定度、情緒的轉換、腹式呼吸的方式等，然其中最重要的是氣息，老師教我們將自己想像是一棵大樹，全身放輕鬆，在說話或唱歌時，以腹部為核心往內推進，丹田推進，氣息同時往前送出，這時的聲音是最美最具有共鳴也最不會摩擦到聲帶的方式，而後利用這個方式搭配上情緒的轉換，想像自己心中有一把火，無論是快樂之火、憂傷之火、憤怒之火抑或是不安之火，快速的放入自己心中，並且享受舞台的魅力，不在乎旁人，專心於自己的內心，即可將說出的話變成不單單在念「字」，而是在說一句富含感情的話，然喜怒哀樂看似稀鬆平常，只要是人都會擁有的情緒，但要如何做到馬上的轉換卻是需要學習</a:t>
            </a:r>
            <a:r>
              <a:rPr lang="zh-TW" altLang="zh-TW" sz="2800" dirty="0" smtClean="0">
                <a:latin typeface="Oz焦糖下午茶" panose="02000600000000000000" pitchFamily="2" charset="-120"/>
                <a:ea typeface="Oz焦糖下午茶" panose="02000600000000000000" pitchFamily="2" charset="-120"/>
                <a:cs typeface="Segoe UI Historic" panose="020B0502040204020203" pitchFamily="34" charset="0"/>
              </a:rPr>
              <a:t>的</a:t>
            </a:r>
            <a:r>
              <a:rPr lang="zh-TW" altLang="en-US" sz="2800" dirty="0" smtClean="0">
                <a:latin typeface="Oz焦糖下午茶" panose="02000600000000000000" pitchFamily="2" charset="-120"/>
                <a:ea typeface="Oz焦糖下午茶" panose="02000600000000000000" pitchFamily="2" charset="-120"/>
                <a:cs typeface="Segoe UI Historic" panose="020B0502040204020203" pitchFamily="34" charset="0"/>
              </a:rPr>
              <a:t>。</a:t>
            </a:r>
            <a:endParaRPr lang="zh-TW" altLang="en-US" sz="2800" dirty="0">
              <a:latin typeface="Oz焦糖下午茶" panose="02000600000000000000" pitchFamily="2" charset="-120"/>
              <a:ea typeface="Oz焦糖下午茶" panose="02000600000000000000" pitchFamily="2" charset="-12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67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542</Words>
  <Application>Microsoft Office PowerPoint</Application>
  <PresentationFormat>寬螢幕</PresentationFormat>
  <Paragraphs>29</Paragraphs>
  <Slides>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Oz焦糖下午茶</vt:lpstr>
      <vt:lpstr>新細明體</vt:lpstr>
      <vt:lpstr>漢儀新蒂蘇孝慈碑</vt:lpstr>
      <vt:lpstr>標楷體</vt:lpstr>
      <vt:lpstr>Arial</vt:lpstr>
      <vt:lpstr>Calibri</vt:lpstr>
      <vt:lpstr>Calibri Light</vt:lpstr>
      <vt:lpstr>Segoe UI Historic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梵谷</dc:title>
  <dc:creator>04</dc:creator>
  <cp:lastModifiedBy>ASUS</cp:lastModifiedBy>
  <cp:revision>80</cp:revision>
  <dcterms:created xsi:type="dcterms:W3CDTF">2019-04-09T09:13:27Z</dcterms:created>
  <dcterms:modified xsi:type="dcterms:W3CDTF">2021-05-10T08:06:25Z</dcterms:modified>
</cp:coreProperties>
</file>