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4" r:id="rId9"/>
    <p:sldId id="261" r:id="rId10"/>
    <p:sldId id="298" r:id="rId11"/>
    <p:sldId id="265" r:id="rId12"/>
    <p:sldId id="312" r:id="rId13"/>
    <p:sldId id="266" r:id="rId14"/>
    <p:sldId id="267" r:id="rId15"/>
    <p:sldId id="317" r:id="rId16"/>
    <p:sldId id="268" r:id="rId17"/>
    <p:sldId id="318" r:id="rId18"/>
    <p:sldId id="269" r:id="rId19"/>
    <p:sldId id="316" r:id="rId20"/>
    <p:sldId id="319" r:id="rId21"/>
    <p:sldId id="304" r:id="rId22"/>
    <p:sldId id="275" r:id="rId23"/>
    <p:sldId id="303" r:id="rId24"/>
    <p:sldId id="311" r:id="rId25"/>
    <p:sldId id="276" r:id="rId26"/>
    <p:sldId id="305" r:id="rId27"/>
    <p:sldId id="313" r:id="rId28"/>
    <p:sldId id="277" r:id="rId29"/>
    <p:sldId id="301" r:id="rId30"/>
    <p:sldId id="302" r:id="rId31"/>
    <p:sldId id="309" r:id="rId32"/>
    <p:sldId id="310" r:id="rId33"/>
    <p:sldId id="306" r:id="rId34"/>
    <p:sldId id="308" r:id="rId35"/>
    <p:sldId id="307" r:id="rId36"/>
    <p:sldId id="280" r:id="rId37"/>
    <p:sldId id="315" r:id="rId38"/>
    <p:sldId id="285" r:id="rId39"/>
    <p:sldId id="289" r:id="rId40"/>
    <p:sldId id="291" r:id="rId41"/>
    <p:sldId id="292" r:id="rId42"/>
    <p:sldId id="299" r:id="rId4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58" d="100"/>
          <a:sy n="58" d="100"/>
        </p:scale>
        <p:origin x="4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284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60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009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872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2941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4604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222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8937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9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3934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874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3213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096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61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4992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185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3157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988CD7-2A46-487B-A4C6-D13407094F06}" type="datetimeFigureOut">
              <a:rPr lang="zh-TW" altLang="en-US" smtClean="0"/>
              <a:t>2020/12/1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A03E248-2AE7-4E7E-927A-D177E9B018A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742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#&#25351;&#27161;21"/><Relationship Id="rId2" Type="http://schemas.openxmlformats.org/officeDocument/2006/relationships/hyperlink" Target="#&#25351;&#27161;&#28165;&#21934;21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150F13-06A8-4721-B962-A7413779BC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zh-TW" b="1" u="dbl" dirty="0"/>
              <a:t>數位學習課程認證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3936090-8F97-4BEE-8DA5-38FF93797A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z="4800" b="1" dirty="0"/>
              <a:t>評定</a:t>
            </a:r>
            <a:r>
              <a:rPr lang="zh-TW" altLang="zh-TW" sz="4800" b="1" dirty="0"/>
              <a:t>規範</a:t>
            </a:r>
            <a:endParaRPr lang="en-US" altLang="zh-TW" sz="4800" b="1" dirty="0"/>
          </a:p>
          <a:p>
            <a:r>
              <a:rPr lang="zh-TW" altLang="en-US" sz="2800" b="1" dirty="0">
                <a:solidFill>
                  <a:srgbClr val="FF0000"/>
                </a:solidFill>
              </a:rPr>
              <a:t>註</a:t>
            </a:r>
            <a:r>
              <a:rPr lang="en-US" altLang="zh-TW" sz="2800" b="1" dirty="0">
                <a:solidFill>
                  <a:srgbClr val="FF0000"/>
                </a:solidFill>
              </a:rPr>
              <a:t>:109</a:t>
            </a:r>
            <a:r>
              <a:rPr lang="zh-TW" altLang="en-US" sz="2800" b="1" dirty="0">
                <a:solidFill>
                  <a:srgbClr val="FF0000"/>
                </a:solidFill>
              </a:rPr>
              <a:t>年</a:t>
            </a:r>
            <a:r>
              <a:rPr lang="en-US" altLang="zh-TW" sz="2800" b="1" dirty="0">
                <a:solidFill>
                  <a:srgbClr val="FF0000"/>
                </a:solidFill>
              </a:rPr>
              <a:t>8</a:t>
            </a:r>
            <a:r>
              <a:rPr lang="zh-TW" altLang="en-US" sz="2800" b="1" dirty="0">
                <a:solidFill>
                  <a:srgbClr val="FF0000"/>
                </a:solidFill>
              </a:rPr>
              <a:t>月修正之新規範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51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8ED671C-8A3E-4FF4-B5A8-159CBA035364}"/>
              </a:ext>
            </a:extLst>
          </p:cNvPr>
          <p:cNvSpPr/>
          <p:nvPr/>
        </p:nvSpPr>
        <p:spPr>
          <a:xfrm>
            <a:off x="928381" y="1302032"/>
            <a:ext cx="75081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TW" u="sng" kern="100" dirty="0">
                <a:latin typeface="標楷體" panose="03000509000000000000" pitchFamily="65" charset="-120"/>
                <a:ea typeface="標楷體" panose="03000509000000000000" pitchFamily="65" charset="-12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數位學習課程認證指標</a:t>
            </a:r>
            <a:r>
              <a:rPr lang="en-US" altLang="zh-TW" u="sng" kern="1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2-1</a:t>
            </a:r>
            <a:r>
              <a:rPr lang="en-US" altLang="zh-TW" u="sng" kern="1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「教材及教學活動對應教學目標之檢核清單」</a:t>
            </a:r>
            <a:endParaRPr lang="zh-TW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F712814-E36C-4EB5-A7C8-F3A6A55C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458335"/>
              </p:ext>
            </p:extLst>
          </p:nvPr>
        </p:nvGraphicFramePr>
        <p:xfrm>
          <a:off x="928381" y="1845579"/>
          <a:ext cx="10335237" cy="38757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8188">
                  <a:extLst>
                    <a:ext uri="{9D8B030D-6E8A-4147-A177-3AD203B41FA5}">
                      <a16:colId xmlns:a16="http://schemas.microsoft.com/office/drawing/2014/main" val="2932662972"/>
                    </a:ext>
                  </a:extLst>
                </a:gridCol>
                <a:gridCol w="1301910">
                  <a:extLst>
                    <a:ext uri="{9D8B030D-6E8A-4147-A177-3AD203B41FA5}">
                      <a16:colId xmlns:a16="http://schemas.microsoft.com/office/drawing/2014/main" val="2549545230"/>
                    </a:ext>
                  </a:extLst>
                </a:gridCol>
                <a:gridCol w="1542865">
                  <a:extLst>
                    <a:ext uri="{9D8B030D-6E8A-4147-A177-3AD203B41FA5}">
                      <a16:colId xmlns:a16="http://schemas.microsoft.com/office/drawing/2014/main" val="179247976"/>
                    </a:ext>
                  </a:extLst>
                </a:gridCol>
                <a:gridCol w="2093164">
                  <a:extLst>
                    <a:ext uri="{9D8B030D-6E8A-4147-A177-3AD203B41FA5}">
                      <a16:colId xmlns:a16="http://schemas.microsoft.com/office/drawing/2014/main" val="4251174767"/>
                    </a:ext>
                  </a:extLst>
                </a:gridCol>
                <a:gridCol w="1499683">
                  <a:extLst>
                    <a:ext uri="{9D8B030D-6E8A-4147-A177-3AD203B41FA5}">
                      <a16:colId xmlns:a16="http://schemas.microsoft.com/office/drawing/2014/main" val="239037921"/>
                    </a:ext>
                  </a:extLst>
                </a:gridCol>
                <a:gridCol w="2080470">
                  <a:extLst>
                    <a:ext uri="{9D8B030D-6E8A-4147-A177-3AD203B41FA5}">
                      <a16:colId xmlns:a16="http://schemas.microsoft.com/office/drawing/2014/main" val="3822599716"/>
                    </a:ext>
                  </a:extLst>
                </a:gridCol>
                <a:gridCol w="1098957">
                  <a:extLst>
                    <a:ext uri="{9D8B030D-6E8A-4147-A177-3AD203B41FA5}">
                      <a16:colId xmlns:a16="http://schemas.microsoft.com/office/drawing/2014/main" val="828988310"/>
                    </a:ext>
                  </a:extLst>
                </a:gridCol>
              </a:tblGrid>
              <a:tr h="298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>
                          <a:effectLst/>
                        </a:rPr>
                        <a:t>週次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>
                          <a:effectLst/>
                        </a:rPr>
                        <a:t>單元名稱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 dirty="0">
                          <a:effectLst/>
                        </a:rPr>
                        <a:t>授課方式</a:t>
                      </a:r>
                      <a:endParaRPr lang="zh-TW" sz="7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>
                          <a:effectLst/>
                        </a:rPr>
                        <a:t>單元教學目標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>
                          <a:effectLst/>
                        </a:rPr>
                        <a:t>單元教材內容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>
                          <a:effectLst/>
                        </a:rPr>
                        <a:t>單元教學活動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700" kern="100">
                          <a:effectLst/>
                        </a:rPr>
                        <a:t>備註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4170269785"/>
                  </a:ext>
                </a:extLst>
              </a:tr>
              <a:tr h="8666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</a:t>
                      </a:r>
                      <a:endParaRPr lang="zh-TW" sz="7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(</a:t>
                      </a:r>
                      <a:r>
                        <a:rPr lang="zh-TW" sz="700" kern="100">
                          <a:effectLst/>
                        </a:rPr>
                        <a:t>範例</a:t>
                      </a:r>
                      <a:r>
                        <a:rPr lang="en-US" sz="700" kern="100">
                          <a:effectLst/>
                        </a:rPr>
                        <a:t>)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</a:rPr>
                        <a:t>颱洪災害及其防救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1.</a:t>
                      </a:r>
                      <a:r>
                        <a:rPr lang="zh-TW" sz="1200" kern="100" dirty="0">
                          <a:effectLst/>
                        </a:rPr>
                        <a:t>閱讀線上數位教材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線上同步教學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非同步議題討論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1.</a:t>
                      </a:r>
                      <a:r>
                        <a:rPr lang="zh-TW" sz="1200" kern="100" dirty="0">
                          <a:effectLst/>
                        </a:rPr>
                        <a:t>了解颱洪發生的原因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認識重大的颱洪事件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說出颱洪災害前、中、後之防救措施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1.</a:t>
                      </a:r>
                      <a:r>
                        <a:rPr lang="zh-TW" sz="1200" kern="100" dirty="0">
                          <a:effectLst/>
                        </a:rPr>
                        <a:t>颱洪災害發生原因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颱洪災害重大事件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颱洪災害防救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1.</a:t>
                      </a:r>
                      <a:r>
                        <a:rPr lang="zh-TW" sz="1200" kern="100" dirty="0">
                          <a:effectLst/>
                        </a:rPr>
                        <a:t>觀看本單元數位教材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線上議題討論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2.</a:t>
                      </a:r>
                      <a:r>
                        <a:rPr lang="zh-TW" sz="1200" kern="100" dirty="0">
                          <a:effectLst/>
                        </a:rPr>
                        <a:t>上網查詢自家的淹水潛勢圖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3.</a:t>
                      </a:r>
                      <a:r>
                        <a:rPr lang="zh-TW" sz="1200" kern="100" dirty="0">
                          <a:effectLst/>
                        </a:rPr>
                        <a:t>完成自家颱洪逃生避難圖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200" kern="100" dirty="0">
                          <a:effectLst/>
                        </a:rPr>
                        <a:t>繪製之颱洪逃生避難圖上傳繳交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323047394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2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4243005545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3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2649698485"/>
                  </a:ext>
                </a:extLst>
              </a:tr>
              <a:tr h="164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4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3642428532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5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200671024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6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3262190282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7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433459735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8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4204648055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9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503345096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10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344823910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11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408488894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12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3946104813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13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445607412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14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3557135201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15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117193716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16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2500541429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17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3887178460"/>
                  </a:ext>
                </a:extLst>
              </a:tr>
              <a:tr h="1591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18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>
                          <a:effectLst/>
                        </a:rPr>
                        <a:t> </a:t>
                      </a:r>
                      <a:endParaRPr lang="zh-TW" sz="700" kern="1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700" kern="100" dirty="0">
                          <a:effectLst/>
                        </a:rPr>
                        <a:t> </a:t>
                      </a:r>
                      <a:endParaRPr lang="zh-TW" sz="700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</a:txBody>
                  <a:tcPr marL="38472" marR="38472" marT="0" marB="0" anchor="ctr"/>
                </a:tc>
                <a:extLst>
                  <a:ext uri="{0D108BD9-81ED-4DB2-BD59-A6C34878D82A}">
                    <a16:rowId xmlns:a16="http://schemas.microsoft.com/office/drawing/2014/main" val="1881590997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F4A89D7D-E20E-4A04-BB29-3C912FBE1730}"/>
              </a:ext>
            </a:extLst>
          </p:cNvPr>
          <p:cNvSpPr/>
          <p:nvPr/>
        </p:nvSpPr>
        <p:spPr>
          <a:xfrm>
            <a:off x="10198921" y="5721296"/>
            <a:ext cx="1184940" cy="358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  <a:spcBef>
                <a:spcPts val="600"/>
              </a:spcBef>
              <a:spcAft>
                <a:spcPts val="0"/>
              </a:spcAft>
            </a:pPr>
            <a:r>
              <a:rPr lang="zh-TW" altLang="zh-TW" u="sng" kern="1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hlinkClick r:id="rId3" action="ppaction://hlinkfile"/>
              </a:rPr>
              <a:t>回指標</a:t>
            </a:r>
            <a:r>
              <a:rPr lang="en-US" altLang="zh-TW" u="sng" kern="100" dirty="0">
                <a:solidFill>
                  <a:srgbClr val="0000FF"/>
                </a:solidFill>
                <a:latin typeface="Times New Roman" panose="02020603050405020304" pitchFamily="18" charset="0"/>
                <a:ea typeface="標楷體" panose="03000509000000000000" pitchFamily="65" charset="-120"/>
                <a:hlinkClick r:id="rId3" action="ppaction://hlinkfile"/>
              </a:rPr>
              <a:t>2-1</a:t>
            </a:r>
            <a:endParaRPr lang="zh-TW" altLang="zh-TW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7DADAB07-375A-4332-BC63-A6CF4372823D}"/>
              </a:ext>
            </a:extLst>
          </p:cNvPr>
          <p:cNvSpPr txBox="1"/>
          <p:nvPr/>
        </p:nvSpPr>
        <p:spPr>
          <a:xfrm>
            <a:off x="928381" y="604310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815469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4135E2-5FF0-4E1C-B590-7B91DBA4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課程內容與教學設計</a:t>
            </a:r>
            <a:r>
              <a:rPr lang="en-US" altLang="zh-TW" dirty="0"/>
              <a:t>2-2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ED7C17-93EB-46F9-ABCA-42123B532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/>
              <a:t>2-2</a:t>
            </a:r>
            <a:r>
              <a:rPr lang="zh-TW" altLang="en-US" dirty="0"/>
              <a:t>教師依據學習目標，選用多種適當的教學活動。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教師依據學習目標提供</a:t>
            </a:r>
            <a:r>
              <a:rPr lang="zh-TW" altLang="en-US" dirty="0">
                <a:solidFill>
                  <a:srgbClr val="FF0000"/>
                </a:solidFill>
              </a:rPr>
              <a:t>五種以上</a:t>
            </a:r>
            <a:r>
              <a:rPr lang="zh-TW" altLang="en-US" dirty="0"/>
              <a:t>的教學活動，且教學活動</a:t>
            </a:r>
            <a:r>
              <a:rPr lang="zh-TW" altLang="en-US" dirty="0">
                <a:solidFill>
                  <a:srgbClr val="FF0000"/>
                </a:solidFill>
              </a:rPr>
              <a:t>適當</a:t>
            </a:r>
            <a:r>
              <a:rPr lang="zh-TW" altLang="en-US" dirty="0"/>
              <a:t>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教師依據學習目標提供三種以上的教學活動，且教學活動適當。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教師未提供或僅依據學習目標提供一或二種教學活動，或教學活動不適當。</a:t>
            </a:r>
            <a:endParaRPr lang="en-US" altLang="zh-TW" dirty="0"/>
          </a:p>
          <a:p>
            <a:pPr>
              <a:lnSpc>
                <a:spcPct val="120000"/>
              </a:lnSpc>
            </a:pPr>
            <a:r>
              <a:rPr lang="zh-TW" altLang="en-US" dirty="0"/>
              <a:t>本規定所寫之教學活動，指教師為達成學習目標，運用</a:t>
            </a:r>
            <a:r>
              <a:rPr lang="zh-TW" altLang="en-US" dirty="0">
                <a:solidFill>
                  <a:srgbClr val="FF0000"/>
                </a:solidFill>
              </a:rPr>
              <a:t>非同步</a:t>
            </a:r>
            <a:r>
              <a:rPr lang="zh-TW" altLang="en-US" dirty="0"/>
              <a:t>或</a:t>
            </a:r>
            <a:r>
              <a:rPr lang="zh-TW" altLang="en-US" dirty="0">
                <a:solidFill>
                  <a:srgbClr val="FF0000"/>
                </a:solidFill>
              </a:rPr>
              <a:t>同步</a:t>
            </a:r>
            <a:r>
              <a:rPr lang="zh-TW" altLang="en-US" dirty="0"/>
              <a:t>方式帶領學生所從事的活動，如</a:t>
            </a:r>
            <a:r>
              <a:rPr lang="zh-TW" altLang="en-US" dirty="0">
                <a:solidFill>
                  <a:srgbClr val="FF0000"/>
                </a:solidFill>
              </a:rPr>
              <a:t>講述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演示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指定作業分組報告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同儕互評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議題討論</a:t>
            </a:r>
            <a:r>
              <a:rPr lang="zh-TW" altLang="en-US" dirty="0"/>
              <a:t>、 </a:t>
            </a:r>
            <a:r>
              <a:rPr lang="zh-TW" altLang="en-US" dirty="0">
                <a:solidFill>
                  <a:srgbClr val="FF0000"/>
                </a:solidFill>
              </a:rPr>
              <a:t>示範操作</a:t>
            </a:r>
            <a:r>
              <a:rPr lang="zh-TW" altLang="en-US" dirty="0"/>
              <a:t>等。教學活動須包含一種以上的合作學習策略。 申請者應提供教學活動與合作學習策略之佐證資料，以利審查。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27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1500C78-7928-42A1-9AB0-C08344A96B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t="11988" r="7093" b="5933"/>
          <a:stretch/>
        </p:blipFill>
        <p:spPr>
          <a:xfrm>
            <a:off x="981512" y="614492"/>
            <a:ext cx="9966124" cy="562901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162227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4135E2-5FF0-4E1C-B590-7B91DBA4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課程內容與教學設計</a:t>
            </a:r>
            <a:r>
              <a:rPr lang="en-US" altLang="zh-TW" dirty="0"/>
              <a:t>2-3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ED7C17-93EB-46F9-ABCA-42123B532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2-3</a:t>
            </a:r>
            <a:r>
              <a:rPr lang="zh-TW" altLang="en-US" dirty="0"/>
              <a:t>課程內容提供實例，協助學生理解。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三分之二</a:t>
            </a:r>
            <a:r>
              <a:rPr lang="zh-TW" altLang="en-US" dirty="0"/>
              <a:t>以上單元有提供適當的實例。</a:t>
            </a:r>
            <a:r>
              <a:rPr lang="en-US" altLang="zh-TW" dirty="0"/>
              <a:t>(12</a:t>
            </a:r>
            <a:r>
              <a:rPr lang="zh-TW" altLang="en-US" dirty="0"/>
              <a:t>周</a:t>
            </a:r>
            <a:r>
              <a:rPr lang="en-US" altLang="zh-TW" dirty="0"/>
              <a:t>)</a:t>
            </a:r>
            <a:endParaRPr lang="zh-TW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二分之一</a:t>
            </a:r>
            <a:r>
              <a:rPr lang="zh-TW" altLang="en-US" dirty="0"/>
              <a:t>以上單元有提供適當的實例。 </a:t>
            </a:r>
            <a:endParaRPr lang="zh-TW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未達二分之一</a:t>
            </a:r>
            <a:r>
              <a:rPr lang="zh-TW" altLang="en-US" dirty="0"/>
              <a:t>單元有提供適當的實例，或實例不適當。</a:t>
            </a:r>
            <a:endParaRPr lang="en-US" altLang="zh-TW" dirty="0"/>
          </a:p>
          <a:p>
            <a:r>
              <a:rPr lang="zh-TW" altLang="en-US" dirty="0"/>
              <a:t>本規定所寫實例，指</a:t>
            </a:r>
            <a:r>
              <a:rPr lang="zh-TW" altLang="en-US" dirty="0">
                <a:solidFill>
                  <a:srgbClr val="FF0000"/>
                </a:solidFill>
              </a:rPr>
              <a:t>生活實例、個案、 或練習範例</a:t>
            </a:r>
            <a:r>
              <a:rPr lang="zh-TW" altLang="en-US" dirty="0"/>
              <a:t>。申請者應提供實例之佐證資料，以利審查。</a:t>
            </a:r>
          </a:p>
        </p:txBody>
      </p:sp>
    </p:spTree>
    <p:extLst>
      <p:ext uri="{BB962C8B-B14F-4D97-AF65-F5344CB8AC3E}">
        <p14:creationId xmlns:p14="http://schemas.microsoft.com/office/powerpoint/2010/main" val="2965972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4135E2-5FF0-4E1C-B590-7B91DBA4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課程內容與教學設計</a:t>
            </a:r>
            <a:r>
              <a:rPr lang="en-US" altLang="zh-TW" dirty="0"/>
              <a:t>2-4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ED7C17-93EB-46F9-ABCA-42123B532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/>
              <a:t>2-4</a:t>
            </a:r>
            <a:r>
              <a:rPr lang="zh-TW" altLang="en-US" dirty="0"/>
              <a:t>教師在單元中提供檢核學習成效的教學活動。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三分之二</a:t>
            </a:r>
            <a:r>
              <a:rPr lang="zh-TW" altLang="en-US" dirty="0"/>
              <a:t>以上單元運用</a:t>
            </a:r>
            <a:r>
              <a:rPr lang="zh-TW" altLang="en-US" dirty="0">
                <a:solidFill>
                  <a:srgbClr val="FF0000"/>
                </a:solidFill>
              </a:rPr>
              <a:t>適當</a:t>
            </a:r>
            <a:r>
              <a:rPr lang="zh-TW" altLang="en-US" dirty="0"/>
              <a:t>教學活動，提供學習者檢核其學習成效。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 二分之一以上單元運用適當教學活動，提供學習者檢核其學習成效。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未達二分之一單元運用適當教學活動，提供學習者檢核其學習成效。</a:t>
            </a:r>
            <a:endParaRPr lang="en-US" altLang="zh-TW" dirty="0"/>
          </a:p>
          <a:p>
            <a:r>
              <a:rPr lang="zh-TW" altLang="en-US" dirty="0"/>
              <a:t>本規定所寫檢核學習成效的教學活動， 包括</a:t>
            </a:r>
            <a:r>
              <a:rPr lang="zh-TW" altLang="en-US" dirty="0">
                <a:solidFill>
                  <a:srgbClr val="FF0000"/>
                </a:solidFill>
              </a:rPr>
              <a:t>作業、線上測驗、案例研討、角色扮演、線上討論、練習</a:t>
            </a:r>
            <a:r>
              <a:rPr lang="zh-TW" altLang="en-US" dirty="0"/>
              <a:t>等。 申請者應提供檢核學習成效之佐證資料，以利審查。</a:t>
            </a:r>
            <a:endParaRPr lang="en-US" altLang="zh-TW" dirty="0"/>
          </a:p>
          <a:p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怡君附註</a:t>
            </a:r>
            <a:r>
              <a:rPr lang="en-US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: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同步教學佐證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可提供幾分幾秒有教學活動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或是同學在對話框那邊與老師有互動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即可截圖佐證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。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非同步教學提供教學平台上有互動之截圖佐證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。</a:t>
            </a:r>
            <a:endParaRPr lang="zh-TW" altLang="en-US" dirty="0">
              <a:solidFill>
                <a:srgbClr val="0070C0"/>
              </a:solidFill>
              <a:latin typeface="台塑體" panose="02010500000000000000" pitchFamily="2" charset="-120"/>
              <a:ea typeface="台塑體" panose="02010500000000000000" pitchFamily="2" charset="-120"/>
              <a:cs typeface="台塑體" panose="02010500000000000000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0247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4135E2-5FF0-4E1C-B590-7B91DBA4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課程內容與教學設計</a:t>
            </a:r>
            <a:r>
              <a:rPr lang="en-US" altLang="zh-TW" dirty="0"/>
              <a:t>2-5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ED7C17-93EB-46F9-ABCA-42123B532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TW" dirty="0"/>
              <a:t>2-5</a:t>
            </a:r>
            <a:r>
              <a:rPr lang="zh-TW" altLang="en-US" dirty="0"/>
              <a:t>課程提供學習指引，適合自學。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</a:t>
            </a:r>
            <a:r>
              <a:rPr lang="zh-TW" altLang="en-US" dirty="0">
                <a:solidFill>
                  <a:srgbClr val="FF0000"/>
                </a:solidFill>
              </a:rPr>
              <a:t>各單元</a:t>
            </a:r>
            <a:r>
              <a:rPr lang="zh-TW" altLang="en-US" dirty="0"/>
              <a:t>皆提供</a:t>
            </a:r>
            <a:r>
              <a:rPr lang="zh-TW" altLang="en-US" dirty="0">
                <a:solidFill>
                  <a:srgbClr val="FF0000"/>
                </a:solidFill>
              </a:rPr>
              <a:t>適合</a:t>
            </a:r>
            <a:r>
              <a:rPr lang="zh-TW" altLang="en-US" dirty="0"/>
              <a:t>自學的學習指引。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課程二分之一以上單元提供適合自學的學習指引。 </a:t>
            </a:r>
            <a:endParaRPr lang="en-US" altLang="zh-TW" dirty="0"/>
          </a:p>
          <a:p>
            <a:r>
              <a:rPr lang="en-US" altLang="zh-TW" dirty="0"/>
              <a:t>B</a:t>
            </a:r>
            <a:r>
              <a:rPr lang="zh-TW" altLang="zh-TW" dirty="0"/>
              <a:t> ：</a:t>
            </a:r>
            <a:r>
              <a:rPr lang="zh-TW" altLang="en-US" dirty="0"/>
              <a:t>課程未達二分之一單元提供適合自學的學習指引。</a:t>
            </a:r>
            <a:endParaRPr lang="en-US" altLang="zh-TW" dirty="0"/>
          </a:p>
          <a:p>
            <a:r>
              <a:rPr lang="zh-TW" altLang="en-US" dirty="0"/>
              <a:t>本規定所寫</a:t>
            </a:r>
            <a:r>
              <a:rPr lang="zh-TW" altLang="en-US" dirty="0">
                <a:solidFill>
                  <a:srgbClr val="FF0000"/>
                </a:solidFill>
              </a:rPr>
              <a:t>自學</a:t>
            </a:r>
            <a:r>
              <a:rPr lang="zh-TW" altLang="en-US" dirty="0"/>
              <a:t>，指由學習者擔負學習責任的主動學習方式。例如，學習者能在沒有或少量的教師引導下，藉由課程內容提供之訊息與學習指引，循序漸進達成學習目標並完成學習任務。所指</a:t>
            </a:r>
            <a:r>
              <a:rPr lang="zh-TW" altLang="en-US" dirty="0">
                <a:solidFill>
                  <a:srgbClr val="FF0000"/>
                </a:solidFill>
              </a:rPr>
              <a:t>學習指引</a:t>
            </a:r>
            <a:r>
              <a:rPr lang="zh-TW" altLang="en-US" dirty="0"/>
              <a:t>，指在「課程內容」中提供的導引功能，期能幫助學習者有效進行學習。導引功能包括如何閱讀，如何完成作業、測驗、練習，如何參與討論等導引學習者進行自主學習的方式。</a:t>
            </a:r>
            <a:endParaRPr lang="en-US" altLang="zh-TW" dirty="0"/>
          </a:p>
          <a:p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怡君附註</a:t>
            </a:r>
            <a:r>
              <a:rPr lang="en-US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: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教材提供友善下載</a:t>
            </a:r>
            <a:r>
              <a:rPr lang="en-US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(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原指標</a:t>
            </a:r>
            <a:r>
              <a:rPr lang="en-US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3-6)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的功能為課程符合自學性之基本要求</a:t>
            </a:r>
          </a:p>
        </p:txBody>
      </p:sp>
    </p:spTree>
    <p:extLst>
      <p:ext uri="{BB962C8B-B14F-4D97-AF65-F5344CB8AC3E}">
        <p14:creationId xmlns:p14="http://schemas.microsoft.com/office/powerpoint/2010/main" val="3346808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7B96D4-D671-41E5-8E23-4A04592FC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3</a:t>
            </a:r>
            <a:r>
              <a:rPr lang="zh-TW" altLang="zh-TW" dirty="0"/>
              <a:t>：</a:t>
            </a:r>
            <a:r>
              <a:rPr lang="zh-TW" altLang="en-US" dirty="0"/>
              <a:t>學習者與</a:t>
            </a:r>
            <a:r>
              <a:rPr lang="zh-TW" altLang="en-US" dirty="0">
                <a:solidFill>
                  <a:schemeClr val="tx1"/>
                </a:solidFill>
              </a:rPr>
              <a:t>課程內容</a:t>
            </a:r>
            <a:r>
              <a:rPr lang="zh-TW" altLang="en-US" dirty="0"/>
              <a:t>之互動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規範 </a:t>
            </a:r>
            <a:r>
              <a:rPr lang="en-US" altLang="zh-TW" dirty="0"/>
              <a:t>3 </a:t>
            </a:r>
            <a:r>
              <a:rPr lang="zh-TW" altLang="en-US" dirty="0"/>
              <a:t>所指之課程內容，包括數位教材、 測驗、作業，及同步、非同步、實體面授等教學活動之內容。課程內容於學習平臺上呈現時，應能充分支援學習者的學習活動。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582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7B96D4-D671-41E5-8E23-4A04592FC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3</a:t>
            </a:r>
            <a:r>
              <a:rPr lang="zh-TW" altLang="zh-TW" dirty="0"/>
              <a:t>：</a:t>
            </a:r>
            <a:r>
              <a:rPr lang="zh-TW" altLang="en-US" dirty="0"/>
              <a:t>學習者與</a:t>
            </a:r>
            <a:r>
              <a:rPr lang="zh-TW" altLang="en-US" dirty="0">
                <a:solidFill>
                  <a:schemeClr val="tx1"/>
                </a:solidFill>
              </a:rPr>
              <a:t>課程內容</a:t>
            </a:r>
            <a:r>
              <a:rPr lang="zh-TW" altLang="en-US" dirty="0"/>
              <a:t>之互動</a:t>
            </a:r>
            <a:r>
              <a:rPr lang="en-US" altLang="zh-TW" dirty="0"/>
              <a:t>3-1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3-1</a:t>
            </a:r>
            <a:r>
              <a:rPr lang="zh-TW" altLang="en-US" dirty="0"/>
              <a:t>課程內容有重點提示。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三分之二以上單元有</a:t>
            </a:r>
            <a:r>
              <a:rPr lang="zh-TW" altLang="en-US" dirty="0">
                <a:solidFill>
                  <a:srgbClr val="FF0000"/>
                </a:solidFill>
              </a:rPr>
              <a:t>三種以上</a:t>
            </a:r>
            <a:r>
              <a:rPr lang="zh-TW" altLang="en-US" dirty="0"/>
              <a:t>適當的</a:t>
            </a:r>
            <a:r>
              <a:rPr lang="zh-TW" altLang="en-US" dirty="0">
                <a:solidFill>
                  <a:srgbClr val="FF0000"/>
                </a:solidFill>
              </a:rPr>
              <a:t>重點提示</a:t>
            </a:r>
            <a:r>
              <a:rPr lang="zh-TW" altLang="en-US" dirty="0"/>
              <a:t>方式。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二分之一以上單元有兩種且適當的重點提示方式。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未達二分之一單元提供重點提示，或重點提示不適當。</a:t>
            </a:r>
            <a:endParaRPr lang="en-US" altLang="zh-TW" dirty="0"/>
          </a:p>
          <a:p>
            <a:r>
              <a:rPr lang="zh-TW" altLang="en-US" dirty="0"/>
              <a:t>本規定所寫的重點提示，指利用各種</a:t>
            </a:r>
            <a:r>
              <a:rPr lang="zh-TW" altLang="en-US" dirty="0">
                <a:solidFill>
                  <a:srgbClr val="FF0000"/>
                </a:solidFill>
              </a:rPr>
              <a:t>媒體特性</a:t>
            </a:r>
            <a:r>
              <a:rPr lang="zh-TW" altLang="en-US" dirty="0"/>
              <a:t>或運用各種方式標示課程內容的</a:t>
            </a:r>
            <a:r>
              <a:rPr lang="zh-TW" altLang="en-US" dirty="0">
                <a:solidFill>
                  <a:srgbClr val="FF0000"/>
                </a:solidFill>
              </a:rPr>
              <a:t>重點</a:t>
            </a:r>
            <a:r>
              <a:rPr lang="zh-TW" altLang="en-US" dirty="0"/>
              <a:t>，以幫助學習。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567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3-2</a:t>
            </a:r>
            <a:r>
              <a:rPr lang="zh-TW" altLang="en-US" dirty="0"/>
              <a:t>課程內容有練習或課後反思活動。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三分之二以上</a:t>
            </a:r>
            <a:r>
              <a:rPr lang="zh-TW" altLang="en-US" dirty="0"/>
              <a:t>單元有適當的</a:t>
            </a:r>
            <a:r>
              <a:rPr lang="zh-TW" altLang="en-US" dirty="0">
                <a:solidFill>
                  <a:srgbClr val="FF0000"/>
                </a:solidFill>
              </a:rPr>
              <a:t>練習</a:t>
            </a:r>
            <a:r>
              <a:rPr lang="zh-TW" altLang="en-US" dirty="0"/>
              <a:t>或</a:t>
            </a:r>
            <a:r>
              <a:rPr lang="zh-TW" altLang="en-US" dirty="0">
                <a:solidFill>
                  <a:srgbClr val="FF0000"/>
                </a:solidFill>
              </a:rPr>
              <a:t>課後反思</a:t>
            </a:r>
            <a:r>
              <a:rPr lang="zh-TW" altLang="en-US" dirty="0"/>
              <a:t>活動。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二分之一以上單元有尚適當的練習或課後反思活動。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未達二分之一單元有練習或課後反 思活動，或練習、課後反思活動不適當。</a:t>
            </a:r>
            <a:endParaRPr lang="en-US" altLang="zh-TW" dirty="0"/>
          </a:p>
          <a:p>
            <a:r>
              <a:rPr lang="zh-TW" altLang="en-US" dirty="0"/>
              <a:t>本規定所寫練習或課後反思活動，指課程內容中的作業題、自我評量題、練習題等。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988B363A-CA9F-4FA4-89EE-BD5ECD5B8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3</a:t>
            </a:r>
            <a:r>
              <a:rPr lang="zh-TW" altLang="zh-TW" dirty="0"/>
              <a:t>：</a:t>
            </a:r>
            <a:r>
              <a:rPr lang="zh-TW" altLang="en-US" dirty="0"/>
              <a:t>學習者與</a:t>
            </a:r>
            <a:r>
              <a:rPr lang="zh-TW" altLang="en-US" dirty="0">
                <a:solidFill>
                  <a:schemeClr val="tx1"/>
                </a:solidFill>
              </a:rPr>
              <a:t>課程內容</a:t>
            </a:r>
            <a:r>
              <a:rPr lang="zh-TW" altLang="en-US" dirty="0"/>
              <a:t>之互動</a:t>
            </a:r>
            <a:r>
              <a:rPr lang="en-US" altLang="zh-TW" dirty="0"/>
              <a:t>3-2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95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4135E2-5FF0-4E1C-B590-7B91DBA4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3</a:t>
            </a:r>
            <a:r>
              <a:rPr lang="zh-TW" altLang="zh-TW" dirty="0"/>
              <a:t>：</a:t>
            </a:r>
            <a:r>
              <a:rPr lang="zh-TW" altLang="en-US" dirty="0"/>
              <a:t>學習者與</a:t>
            </a:r>
            <a:r>
              <a:rPr lang="zh-TW" altLang="en-US" dirty="0">
                <a:solidFill>
                  <a:schemeClr val="tx1"/>
                </a:solidFill>
              </a:rPr>
              <a:t>課程內容</a:t>
            </a:r>
            <a:r>
              <a:rPr lang="zh-TW" altLang="en-US" dirty="0"/>
              <a:t>之互動</a:t>
            </a:r>
            <a:r>
              <a:rPr lang="en-US" altLang="zh-TW" dirty="0"/>
              <a:t>3-3 (</a:t>
            </a:r>
            <a:r>
              <a:rPr lang="zh-TW" altLang="en-US" dirty="0"/>
              <a:t>選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ED7C17-93EB-46F9-ABCA-42123B532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/>
              <a:t>3-3</a:t>
            </a:r>
            <a:r>
              <a:rPr lang="zh-TW" altLang="en-US" dirty="0"/>
              <a:t>課程內容的整體與單元份量適當， 符合學分數要求。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課程內容的整體與單元份量適當，且達學分數要求。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課程內容的整體與單元份量尚適當，能大致達學分數要求。 </a:t>
            </a:r>
            <a:endParaRPr lang="zh-TW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課程內容的整體與單元份量不適當，未達學分數要求。 </a:t>
            </a:r>
            <a:endParaRPr lang="zh-TW" altLang="zh-TW" dirty="0"/>
          </a:p>
          <a:p>
            <a:r>
              <a:rPr lang="zh-TW" altLang="en-US" dirty="0"/>
              <a:t>申請者須檢附課程內容學習份量（如時間）之檢核清單，並以單元架構形式呈現。</a:t>
            </a:r>
            <a:endParaRPr lang="en-US" altLang="zh-TW" dirty="0"/>
          </a:p>
          <a:p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怡君附註</a:t>
            </a:r>
            <a:r>
              <a:rPr lang="en-US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: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如果教材是影片檔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就是指下方這個播放時間軸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須截圖佐證</a:t>
            </a:r>
            <a:r>
              <a:rPr lang="zh-TW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。</a:t>
            </a:r>
            <a:endParaRPr lang="en-US" altLang="zh-TW" dirty="0">
              <a:solidFill>
                <a:srgbClr val="0070C0"/>
              </a:solidFill>
              <a:latin typeface="台塑體" panose="02010500000000000000" pitchFamily="2" charset="-120"/>
              <a:ea typeface="台塑體" panose="02010500000000000000" pitchFamily="2" charset="-120"/>
              <a:cs typeface="台塑體" panose="02010500000000000000" pitchFamily="2" charset="-120"/>
            </a:endParaRPr>
          </a:p>
          <a:p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255A04F-141C-4CE4-BFE9-2C1C3D5797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-992" b="22097"/>
          <a:stretch/>
        </p:blipFill>
        <p:spPr>
          <a:xfrm flipV="1">
            <a:off x="1634768" y="5701859"/>
            <a:ext cx="5125673" cy="3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6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5F4EEFB-F3FD-481C-AE85-B0F650F2D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7200" dirty="0">
                <a:latin typeface="+mj-ea"/>
              </a:rPr>
              <a:t>5</a:t>
            </a:r>
            <a:r>
              <a:rPr lang="zh-TW" altLang="en-US" sz="7200" dirty="0">
                <a:latin typeface="+mj-ea"/>
              </a:rPr>
              <a:t>大規範</a:t>
            </a:r>
            <a:br>
              <a:rPr lang="en-US" altLang="zh-TW" dirty="0"/>
            </a:br>
            <a:r>
              <a:rPr lang="en-US" altLang="zh-TW" sz="3100" dirty="0">
                <a:solidFill>
                  <a:srgbClr val="FF0000"/>
                </a:solidFill>
              </a:rPr>
              <a:t>20</a:t>
            </a:r>
            <a:r>
              <a:rPr lang="zh-TW" altLang="en-US" sz="3100" dirty="0"/>
              <a:t>指標 </a:t>
            </a:r>
            <a:r>
              <a:rPr lang="en-US" altLang="zh-TW" sz="3100" dirty="0">
                <a:solidFill>
                  <a:srgbClr val="FF0000"/>
                </a:solidFill>
              </a:rPr>
              <a:t>16</a:t>
            </a:r>
            <a:r>
              <a:rPr lang="zh-TW" altLang="en-US" sz="3100" dirty="0"/>
              <a:t>必</a:t>
            </a:r>
            <a:r>
              <a:rPr lang="en-US" altLang="zh-TW" sz="3100" dirty="0">
                <a:solidFill>
                  <a:srgbClr val="FF0000"/>
                </a:solidFill>
              </a:rPr>
              <a:t>4</a:t>
            </a:r>
            <a:r>
              <a:rPr lang="zh-TW" altLang="en-US" sz="3100" dirty="0"/>
              <a:t>選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9A0A5D0-87A1-40A6-91A6-F8B2D92F2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1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課程</a:t>
            </a:r>
            <a:r>
              <a:rPr lang="zh-TW" altLang="zh-TW" dirty="0"/>
              <a:t>說明（</a:t>
            </a:r>
            <a:r>
              <a:rPr lang="en-US" altLang="zh-TW" dirty="0"/>
              <a:t>3</a:t>
            </a:r>
            <a:r>
              <a:rPr lang="zh-TW" altLang="zh-TW" dirty="0"/>
              <a:t>必）</a:t>
            </a:r>
          </a:p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課程內容與教學設計</a:t>
            </a:r>
            <a:r>
              <a:rPr lang="zh-TW" altLang="zh-TW" dirty="0"/>
              <a:t>（</a:t>
            </a:r>
            <a:r>
              <a:rPr lang="en-US" altLang="zh-TW" dirty="0"/>
              <a:t>5</a:t>
            </a:r>
            <a:r>
              <a:rPr lang="zh-TW" altLang="zh-TW" dirty="0"/>
              <a:t>必）</a:t>
            </a:r>
          </a:p>
          <a:p>
            <a:r>
              <a:rPr lang="zh-TW" altLang="zh-TW" dirty="0"/>
              <a:t>規範</a:t>
            </a:r>
            <a:r>
              <a:rPr lang="en-US" altLang="zh-TW" dirty="0"/>
              <a:t>3</a:t>
            </a:r>
            <a:r>
              <a:rPr lang="zh-TW" altLang="zh-TW" dirty="0"/>
              <a:t>：</a:t>
            </a:r>
            <a:r>
              <a:rPr lang="zh-TW" altLang="en-US" dirty="0"/>
              <a:t>學習者與</a:t>
            </a:r>
            <a:r>
              <a:rPr lang="zh-TW" altLang="en-US" dirty="0">
                <a:solidFill>
                  <a:srgbClr val="FF0000"/>
                </a:solidFill>
              </a:rPr>
              <a:t>課程內容</a:t>
            </a:r>
            <a:r>
              <a:rPr lang="zh-TW" altLang="en-US" dirty="0"/>
              <a:t>之互動</a:t>
            </a:r>
            <a:r>
              <a:rPr lang="zh-TW" altLang="zh-TW" dirty="0"/>
              <a:t>（</a:t>
            </a:r>
            <a:r>
              <a:rPr lang="en-US" altLang="zh-TW" dirty="0"/>
              <a:t>2</a:t>
            </a:r>
            <a:r>
              <a:rPr lang="zh-TW" altLang="zh-TW" dirty="0"/>
              <a:t>必</a:t>
            </a:r>
            <a:r>
              <a:rPr lang="en-US" altLang="zh-TW" dirty="0"/>
              <a:t>1</a:t>
            </a:r>
            <a:r>
              <a:rPr lang="zh-TW" altLang="zh-TW" dirty="0"/>
              <a:t>選） </a:t>
            </a:r>
          </a:p>
          <a:p>
            <a:r>
              <a:rPr lang="zh-TW" altLang="zh-TW" dirty="0"/>
              <a:t>規範</a:t>
            </a:r>
            <a:r>
              <a:rPr lang="en-US" altLang="zh-TW" dirty="0"/>
              <a:t>4</a:t>
            </a:r>
            <a:r>
              <a:rPr lang="zh-TW" altLang="zh-TW" dirty="0"/>
              <a:t>：</a:t>
            </a:r>
            <a:r>
              <a:rPr lang="zh-TW" altLang="en-US" dirty="0"/>
              <a:t>師生互動與</a:t>
            </a:r>
            <a:r>
              <a:rPr lang="zh-TW" altLang="en-US" dirty="0">
                <a:solidFill>
                  <a:srgbClr val="FF0000"/>
                </a:solidFill>
              </a:rPr>
              <a:t>學習者之間</a:t>
            </a:r>
            <a:r>
              <a:rPr lang="zh-TW" altLang="en-US" dirty="0"/>
              <a:t>互動</a:t>
            </a:r>
            <a:r>
              <a:rPr lang="zh-TW" altLang="zh-TW" dirty="0"/>
              <a:t>（</a:t>
            </a:r>
            <a:r>
              <a:rPr lang="en-US" altLang="zh-TW" dirty="0"/>
              <a:t>3</a:t>
            </a:r>
            <a:r>
              <a:rPr lang="zh-TW" altLang="zh-TW" dirty="0"/>
              <a:t>必</a:t>
            </a:r>
            <a:r>
              <a:rPr lang="en-US" altLang="zh-TW" dirty="0"/>
              <a:t>1</a:t>
            </a:r>
            <a:r>
              <a:rPr lang="zh-TW" altLang="zh-TW" dirty="0"/>
              <a:t>選）</a:t>
            </a:r>
          </a:p>
          <a:p>
            <a:r>
              <a:rPr lang="zh-TW" altLang="zh-TW" dirty="0"/>
              <a:t>規範</a:t>
            </a:r>
            <a:r>
              <a:rPr lang="en-US" altLang="zh-TW" dirty="0"/>
              <a:t>5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學習評量與</a:t>
            </a:r>
            <a:r>
              <a:rPr lang="zh-TW" altLang="en-US" dirty="0">
                <a:solidFill>
                  <a:srgbClr val="FF0000"/>
                </a:solidFill>
              </a:rPr>
              <a:t>課程評鑑</a:t>
            </a:r>
            <a:r>
              <a:rPr lang="zh-TW" altLang="zh-TW" dirty="0"/>
              <a:t>（</a:t>
            </a:r>
            <a:r>
              <a:rPr lang="en-US" altLang="zh-TW" dirty="0"/>
              <a:t>3</a:t>
            </a:r>
            <a:r>
              <a:rPr lang="zh-TW" altLang="zh-TW" dirty="0"/>
              <a:t>必</a:t>
            </a:r>
            <a:r>
              <a:rPr lang="en-US" altLang="zh-TW" dirty="0"/>
              <a:t>2</a:t>
            </a:r>
            <a:r>
              <a:rPr lang="zh-TW" altLang="zh-TW" dirty="0"/>
              <a:t>選）</a:t>
            </a:r>
            <a:endParaRPr lang="en-US" altLang="zh-TW" dirty="0">
              <a:solidFill>
                <a:srgbClr val="FF0000"/>
              </a:solidFill>
            </a:endParaRPr>
          </a:p>
          <a:p>
            <a:r>
              <a:rPr lang="zh-TW" altLang="zh-TW" strike="sngStrike" dirty="0"/>
              <a:t>規範</a:t>
            </a:r>
            <a:r>
              <a:rPr lang="en-US" altLang="zh-TW" strike="sngStrike" dirty="0"/>
              <a:t>8</a:t>
            </a:r>
            <a:r>
              <a:rPr lang="zh-TW" altLang="zh-TW" strike="sngStrike" dirty="0"/>
              <a:t>：平臺功能檢核（</a:t>
            </a:r>
            <a:r>
              <a:rPr lang="en-US" altLang="zh-TW" strike="sngStrike" dirty="0"/>
              <a:t>1</a:t>
            </a:r>
            <a:r>
              <a:rPr lang="zh-TW" altLang="zh-TW" strike="sngStrike" dirty="0"/>
              <a:t>必）</a:t>
            </a:r>
            <a:r>
              <a:rPr lang="en-US" altLang="zh-TW" strike="sngStrike" dirty="0"/>
              <a:t> </a:t>
            </a:r>
            <a:endParaRPr lang="zh-TW" alt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76848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/>
              <a:t>4-1</a:t>
            </a:r>
            <a:r>
              <a:rPr lang="zh-TW" altLang="en-US" dirty="0"/>
              <a:t>師生在非同步教學中能針對議題積極參與討論。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三分之二</a:t>
            </a:r>
            <a:r>
              <a:rPr lang="zh-TW" altLang="en-US" dirty="0"/>
              <a:t>以上單元或週次有與課程內容相關的議題，且</a:t>
            </a:r>
            <a:r>
              <a:rPr lang="zh-TW" altLang="en-US" dirty="0">
                <a:solidFill>
                  <a:srgbClr val="FF0000"/>
                </a:solidFill>
              </a:rPr>
              <a:t>師生間交互討論的質與量</a:t>
            </a:r>
            <a:r>
              <a:rPr lang="zh-TW" altLang="en-US" dirty="0"/>
              <a:t>均佳。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二分之一以上單元或週次有與課程內容相關的議題，且師生間交互討論的質與量均佳。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未達二分之一單元或週次有與課程內容相關的議題，或師生間交互討論的質與量不佳。 </a:t>
            </a:r>
            <a:endParaRPr lang="en-US" altLang="zh-TW" dirty="0"/>
          </a:p>
          <a:p>
            <a:r>
              <a:rPr lang="zh-TW" altLang="en-US" dirty="0"/>
              <a:t>本規定所寫師生間討論的質與量，可依學習者及教師的發言數、發言內容、交互討論程度來衡量；授課教師應針對議題</a:t>
            </a:r>
            <a:r>
              <a:rPr lang="zh-TW" altLang="en-US" dirty="0">
                <a:solidFill>
                  <a:srgbClr val="FF0000"/>
                </a:solidFill>
              </a:rPr>
              <a:t>有適度的引導或回應</a:t>
            </a:r>
            <a:r>
              <a:rPr lang="zh-TW" altLang="en-US" dirty="0"/>
              <a:t>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9CB12A0F-380F-4E93-8C23-13F679057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4</a:t>
            </a:r>
            <a:r>
              <a:rPr lang="zh-TW" altLang="zh-TW" dirty="0"/>
              <a:t>：</a:t>
            </a:r>
            <a:r>
              <a:rPr lang="zh-TW" altLang="en-US" dirty="0"/>
              <a:t>師生互動與</a:t>
            </a:r>
            <a:r>
              <a:rPr lang="zh-TW" altLang="en-US" dirty="0">
                <a:solidFill>
                  <a:schemeClr val="tx1"/>
                </a:solidFill>
              </a:rPr>
              <a:t>學習者之間</a:t>
            </a:r>
            <a:r>
              <a:rPr lang="zh-TW" altLang="en-US" dirty="0"/>
              <a:t>互動</a:t>
            </a:r>
            <a:r>
              <a:rPr lang="en-US" altLang="zh-TW" dirty="0"/>
              <a:t>4-1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4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所指之師生與學習者間之互動情形，須提供學習平臺完整之佐證與統計資料以供審查。</a:t>
            </a:r>
            <a:br>
              <a:rPr lang="zh-TW" altLang="en-US" sz="2000" dirty="0">
                <a:solidFill>
                  <a:srgbClr val="FF0000"/>
                </a:solidFill>
                <a:latin typeface="+mj-ea"/>
              </a:rPr>
            </a:br>
            <a:endParaRPr lang="zh-TW" altLang="en-US" sz="20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47427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DFC43CD3-BE83-4638-B00F-7C10DEF84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11743" r="7166" b="6177"/>
          <a:stretch/>
        </p:blipFill>
        <p:spPr>
          <a:xfrm>
            <a:off x="981512" y="614493"/>
            <a:ext cx="9966121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729386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/>
              <a:t>4-2</a:t>
            </a:r>
            <a:r>
              <a:rPr lang="zh-TW" altLang="en-US" dirty="0"/>
              <a:t>學習者間在非同步教學中能針對議題積極參與討論。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rgbClr val="FF0000"/>
                </a:solidFill>
              </a:rPr>
              <a:t>三分之二</a:t>
            </a:r>
            <a:r>
              <a:rPr lang="zh-TW" altLang="en-US" dirty="0"/>
              <a:t>以上單元或週次有與課程內容相關的議題，且</a:t>
            </a:r>
            <a:r>
              <a:rPr lang="zh-TW" altLang="en-US" dirty="0">
                <a:solidFill>
                  <a:srgbClr val="FF0000"/>
                </a:solidFill>
              </a:rPr>
              <a:t>學習者間交互 討論的質與量</a:t>
            </a:r>
            <a:r>
              <a:rPr lang="zh-TW" altLang="en-US" dirty="0"/>
              <a:t>均佳。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二分之一以上單元或週次有與課程內容相關的議題，且學習者間交互 討論的質與量均佳。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未達二分之一單元或週次有與課程內容相關的議題，或學習者間交互 討論的質與量不佳。</a:t>
            </a:r>
            <a:endParaRPr lang="zh-TW" altLang="zh-TW" dirty="0"/>
          </a:p>
          <a:p>
            <a:r>
              <a:rPr lang="zh-TW" altLang="en-US" dirty="0"/>
              <a:t>本規定所寫學習者間討論的質與量，可依學習者間的發言數、發言內容、交互討論程度來衡量。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4E44BC54-A52B-41A4-9453-26519111F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4</a:t>
            </a:r>
            <a:r>
              <a:rPr lang="zh-TW" altLang="zh-TW" dirty="0"/>
              <a:t>：</a:t>
            </a:r>
            <a:r>
              <a:rPr lang="zh-TW" altLang="en-US" dirty="0"/>
              <a:t>師生互動與</a:t>
            </a:r>
            <a:r>
              <a:rPr lang="zh-TW" altLang="en-US" dirty="0">
                <a:solidFill>
                  <a:schemeClr val="tx1"/>
                </a:solidFill>
              </a:rPr>
              <a:t>學習者之間</a:t>
            </a:r>
            <a:r>
              <a:rPr lang="zh-TW" altLang="en-US" dirty="0"/>
              <a:t>互動</a:t>
            </a:r>
            <a:r>
              <a:rPr lang="en-US" altLang="zh-TW" dirty="0"/>
              <a:t>4-2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4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所指之師生與學習者間之互動情形，須提供學習平臺完整之佐證與統計資料以供審查。</a:t>
            </a:r>
            <a:br>
              <a:rPr lang="zh-TW" altLang="en-US" sz="2000" dirty="0">
                <a:solidFill>
                  <a:srgbClr val="FF0000"/>
                </a:solidFill>
                <a:latin typeface="+mj-ea"/>
              </a:rPr>
            </a:br>
            <a:endParaRPr lang="zh-TW" altLang="en-US" sz="20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61126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1C8A549-F1E4-4A0B-A5AF-B28A8511D8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11743" r="7166" b="5810"/>
          <a:stretch/>
        </p:blipFill>
        <p:spPr>
          <a:xfrm>
            <a:off x="981512" y="601910"/>
            <a:ext cx="9966121" cy="565418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130030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42DB8A3-B2A9-44B0-9FE2-471EA760B4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3" t="11743" r="7238" b="6177"/>
          <a:stretch/>
        </p:blipFill>
        <p:spPr>
          <a:xfrm>
            <a:off x="981512" y="633367"/>
            <a:ext cx="9966123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16607877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/>
              <a:t>4-3</a:t>
            </a:r>
            <a:r>
              <a:rPr lang="zh-TW" altLang="en-US" dirty="0">
                <a:solidFill>
                  <a:srgbClr val="FF0000"/>
                </a:solidFill>
              </a:rPr>
              <a:t>同步教學</a:t>
            </a:r>
            <a:r>
              <a:rPr lang="zh-TW" altLang="en-US" dirty="0"/>
              <a:t>中，教師引導學生進行意見發表與交流。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有</a:t>
            </a:r>
            <a:r>
              <a:rPr lang="zh-TW" altLang="en-US" dirty="0">
                <a:solidFill>
                  <a:srgbClr val="FF0000"/>
                </a:solidFill>
              </a:rPr>
              <a:t>六分之一</a:t>
            </a:r>
            <a:r>
              <a:rPr lang="zh-TW" altLang="en-US" dirty="0"/>
              <a:t>以上的授課週次實施同步教學，教師運用線上帶領技巧引 導師生或生生交互討論，討論適當且熱絡。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有九分之一以上的授課週次實施同步教學，教師運用線上帶領技巧，引導師生或生生交互討論，討論尚適當和熱絡。</a:t>
            </a:r>
            <a:endParaRPr lang="zh-TW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：未有同步教學，或在同步教學中，教師未運用線上帶領技巧，或討論未能切題，或討論不熱絡。</a:t>
            </a:r>
            <a:endParaRPr lang="zh-TW" altLang="zh-TW" dirty="0"/>
          </a:p>
          <a:p>
            <a:r>
              <a:rPr lang="zh-TW" altLang="en-US" dirty="0"/>
              <a:t>本規定所寫同步教學，授課方式多元， 例如</a:t>
            </a:r>
            <a:r>
              <a:rPr lang="zh-TW" altLang="en-US" dirty="0">
                <a:solidFill>
                  <a:srgbClr val="FF0000"/>
                </a:solidFill>
              </a:rPr>
              <a:t>教師授課、教師翻轉教學、學生分組報告、專題成果發表</a:t>
            </a:r>
            <a:r>
              <a:rPr lang="zh-TW" altLang="en-US" dirty="0"/>
              <a:t>等。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1D07AAA5-7F74-4FC4-A2A4-313AFAA81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4</a:t>
            </a:r>
            <a:r>
              <a:rPr lang="zh-TW" altLang="zh-TW" dirty="0"/>
              <a:t>：</a:t>
            </a:r>
            <a:r>
              <a:rPr lang="zh-TW" altLang="en-US" dirty="0"/>
              <a:t>師生互動與</a:t>
            </a:r>
            <a:r>
              <a:rPr lang="zh-TW" altLang="en-US" dirty="0">
                <a:solidFill>
                  <a:schemeClr val="tx1"/>
                </a:solidFill>
              </a:rPr>
              <a:t>學習者之間</a:t>
            </a:r>
            <a:r>
              <a:rPr lang="zh-TW" altLang="en-US" dirty="0"/>
              <a:t>互動</a:t>
            </a:r>
            <a:r>
              <a:rPr lang="en-US" altLang="zh-TW" dirty="0"/>
              <a:t>4-3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4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所指之師生與學習者間之互動情形，須提供學習平臺完整之佐證與統計資料以供審查。</a:t>
            </a:r>
            <a:br>
              <a:rPr lang="zh-TW" altLang="en-US" sz="2000" dirty="0">
                <a:solidFill>
                  <a:srgbClr val="FF0000"/>
                </a:solidFill>
                <a:latin typeface="+mj-ea"/>
              </a:rPr>
            </a:br>
            <a:endParaRPr lang="zh-TW" altLang="en-US" sz="20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789325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32AA2DC-7EFB-4C2F-9028-ECB8F8FE38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t="11865" r="7093" b="6055"/>
          <a:stretch/>
        </p:blipFill>
        <p:spPr>
          <a:xfrm>
            <a:off x="981512" y="633367"/>
            <a:ext cx="9966121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3169282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381BADA-2539-4983-A864-00A109158E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" t="11743" r="7093" b="6177"/>
          <a:stretch/>
        </p:blipFill>
        <p:spPr>
          <a:xfrm>
            <a:off x="981512" y="633367"/>
            <a:ext cx="9966125" cy="5629016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431299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TW" dirty="0"/>
              <a:t>4-4</a:t>
            </a:r>
            <a:r>
              <a:rPr lang="zh-TW" altLang="en-US" dirty="0"/>
              <a:t>課程網頁有授課教師、助教、線上輔導人員的介紹資訊，課業輔導之數位連絡方式與授課教師辦公室時間。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提供詳細的授課教師、助教與線上輔導人員的介紹資訊，課業輔導之數位連絡方式與授課教師辦公室時間。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僅提供簡短的授課教師、助教與線上輔導人員的介紹資訊，課業輔導之數位連絡方式與授課教師辦公室時間。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未提供授課教師、助教與線上輔導人員的介紹資訊、課業輔導之數位連絡方式與線上辦公室時間。</a:t>
            </a:r>
            <a:endParaRPr lang="en-US" altLang="zh-TW" dirty="0"/>
          </a:p>
          <a:p>
            <a:pPr>
              <a:lnSpc>
                <a:spcPct val="120000"/>
              </a:lnSpc>
            </a:pPr>
            <a:r>
              <a:rPr lang="zh-TW" altLang="en-US" dirty="0"/>
              <a:t>本規定所寫課業輔導數位連絡方式，泛指各種適當的數位連絡工具，如線上社群軟體、電子信箱、線上辦公室時間等，並有佐證資訊。線上辦公室時間指教師公告時間，學習者可以在此約定時間上網與教師或助教作即時互動；申請者須提供上線紀錄之佐證資料，以利審查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F4956EEB-B4BD-487A-BA2D-FA9D86091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4</a:t>
            </a:r>
            <a:r>
              <a:rPr lang="zh-TW" altLang="zh-TW" dirty="0"/>
              <a:t>：</a:t>
            </a:r>
            <a:r>
              <a:rPr lang="zh-TW" altLang="en-US" dirty="0"/>
              <a:t>師生互動與</a:t>
            </a:r>
            <a:r>
              <a:rPr lang="zh-TW" altLang="en-US" dirty="0">
                <a:solidFill>
                  <a:schemeClr val="tx1"/>
                </a:solidFill>
              </a:rPr>
              <a:t>學習者之間</a:t>
            </a:r>
            <a:r>
              <a:rPr lang="zh-TW" altLang="en-US" dirty="0"/>
              <a:t>互動</a:t>
            </a:r>
            <a:r>
              <a:rPr lang="en-US" altLang="zh-TW" dirty="0"/>
              <a:t>4-4 (</a:t>
            </a:r>
            <a:r>
              <a:rPr lang="zh-TW" altLang="en-US" dirty="0"/>
              <a:t>選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4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所指之師生與學習者間之互動情形，須提供學習平臺完整之佐證與統計資料以供審查。</a:t>
            </a:r>
            <a:br>
              <a:rPr lang="zh-TW" altLang="en-US" sz="2000" dirty="0">
                <a:solidFill>
                  <a:srgbClr val="FF0000"/>
                </a:solidFill>
                <a:latin typeface="+mj-ea"/>
              </a:rPr>
            </a:br>
            <a:endParaRPr lang="zh-TW" altLang="en-US" sz="20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24557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BFDA638D-6368-428C-AD64-2E5084EE17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6" t="11987" r="7239" b="5811"/>
          <a:stretch/>
        </p:blipFill>
        <p:spPr>
          <a:xfrm>
            <a:off x="981512" y="610298"/>
            <a:ext cx="9982900" cy="5637403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1440566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67AC5F-E022-4938-8749-C5D6A23E0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認證評等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CFD0F4-F13F-4CF1-A1CF-D0F8F0846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/>
              <a:t>1.</a:t>
            </a:r>
            <a:r>
              <a:rPr lang="zh-TW" altLang="zh-TW" dirty="0"/>
              <a:t>審核評等分「</a:t>
            </a:r>
            <a:r>
              <a:rPr lang="en-US" altLang="zh-TW" dirty="0"/>
              <a:t>A</a:t>
            </a:r>
            <a:r>
              <a:rPr lang="zh-TW" altLang="zh-TW" dirty="0"/>
              <a:t>＋」、「</a:t>
            </a:r>
            <a:r>
              <a:rPr lang="en-US" altLang="zh-TW" dirty="0"/>
              <a:t>A</a:t>
            </a:r>
            <a:r>
              <a:rPr lang="zh-TW" altLang="zh-TW" dirty="0"/>
              <a:t>」及「</a:t>
            </a:r>
            <a:r>
              <a:rPr lang="en-US" altLang="zh-TW" dirty="0"/>
              <a:t>B</a:t>
            </a:r>
            <a:r>
              <a:rPr lang="zh-TW" altLang="zh-TW" dirty="0"/>
              <a:t>」三級，一個「</a:t>
            </a:r>
            <a:r>
              <a:rPr lang="en-US" altLang="zh-TW" dirty="0"/>
              <a:t>A</a:t>
            </a:r>
            <a:r>
              <a:rPr lang="zh-TW" altLang="zh-TW" dirty="0"/>
              <a:t>＋」等級及一個「</a:t>
            </a:r>
            <a:r>
              <a:rPr lang="en-US" altLang="zh-TW" dirty="0"/>
              <a:t>B</a:t>
            </a:r>
            <a:r>
              <a:rPr lang="zh-TW" altLang="zh-TW" dirty="0"/>
              <a:t>」等級，得相抵成為「</a:t>
            </a:r>
            <a:r>
              <a:rPr lang="en-US" altLang="zh-TW" dirty="0"/>
              <a:t>A</a:t>
            </a:r>
            <a:r>
              <a:rPr lang="zh-TW" altLang="zh-TW" dirty="0"/>
              <a:t>」等級。</a:t>
            </a:r>
          </a:p>
          <a:p>
            <a:r>
              <a:rPr lang="en-US" altLang="zh-TW" dirty="0"/>
              <a:t>2.</a:t>
            </a:r>
            <a:r>
              <a:rPr lang="zh-TW" altLang="zh-TW" dirty="0"/>
              <a:t>認證通過之標準：</a:t>
            </a:r>
            <a:r>
              <a:rPr lang="en-US" altLang="zh-TW" dirty="0"/>
              <a:t>  </a:t>
            </a:r>
            <a:endParaRPr lang="zh-TW" altLang="zh-TW" dirty="0"/>
          </a:p>
          <a:p>
            <a:r>
              <a:rPr lang="en-US" altLang="zh-TW" dirty="0"/>
              <a:t>  (1)</a:t>
            </a:r>
            <a:r>
              <a:rPr lang="zh-TW" altLang="zh-TW" dirty="0">
                <a:solidFill>
                  <a:srgbClr val="FF0000"/>
                </a:solidFill>
              </a:rPr>
              <a:t>必備指標</a:t>
            </a:r>
            <a:r>
              <a:rPr lang="zh-TW" altLang="zh-TW" dirty="0"/>
              <a:t>必須全部</a:t>
            </a:r>
            <a:r>
              <a:rPr lang="zh-TW" altLang="zh-TW" dirty="0">
                <a:solidFill>
                  <a:srgbClr val="FF0000"/>
                </a:solidFill>
              </a:rPr>
              <a:t>達</a:t>
            </a:r>
            <a:r>
              <a:rPr lang="en-US" altLang="zh-TW" dirty="0">
                <a:solidFill>
                  <a:srgbClr val="FF0000"/>
                </a:solidFill>
              </a:rPr>
              <a:t>A</a:t>
            </a:r>
            <a:r>
              <a:rPr lang="zh-TW" altLang="zh-TW" dirty="0">
                <a:solidFill>
                  <a:srgbClr val="FF0000"/>
                </a:solidFill>
              </a:rPr>
              <a:t>等級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zh-TW" dirty="0">
                <a:solidFill>
                  <a:srgbClr val="FF0000"/>
                </a:solidFill>
              </a:rPr>
              <a:t>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zh-TW" altLang="zh-TW" dirty="0">
                <a:solidFill>
                  <a:srgbClr val="FF0000"/>
                </a:solidFill>
              </a:rPr>
              <a:t>以上</a:t>
            </a:r>
            <a:r>
              <a:rPr lang="zh-TW" altLang="zh-TW" dirty="0"/>
              <a:t>， </a:t>
            </a:r>
            <a:r>
              <a:rPr lang="zh-TW" altLang="en-US" dirty="0"/>
              <a:t>且不得為</a:t>
            </a:r>
            <a:r>
              <a:rPr lang="zh-TW" altLang="zh-TW" dirty="0"/>
              <a:t>「</a:t>
            </a:r>
            <a:r>
              <a:rPr lang="en-US" altLang="zh-TW" dirty="0"/>
              <a:t>N/A</a:t>
            </a:r>
            <a:r>
              <a:rPr lang="zh-TW" altLang="zh-TW" dirty="0"/>
              <a:t>」。</a:t>
            </a:r>
            <a:r>
              <a:rPr lang="en-US" altLang="zh-TW" dirty="0"/>
              <a:t>  </a:t>
            </a:r>
            <a:endParaRPr lang="zh-TW" altLang="zh-TW" dirty="0"/>
          </a:p>
          <a:p>
            <a:r>
              <a:rPr lang="en-US" altLang="zh-TW" dirty="0"/>
              <a:t>  (2)</a:t>
            </a:r>
            <a:r>
              <a:rPr lang="zh-TW" altLang="zh-TW" dirty="0"/>
              <a:t>各項</a:t>
            </a:r>
            <a:r>
              <a:rPr lang="zh-TW" altLang="zh-TW" dirty="0">
                <a:solidFill>
                  <a:srgbClr val="FF0000"/>
                </a:solidFill>
              </a:rPr>
              <a:t>規範平均</a:t>
            </a:r>
            <a:r>
              <a:rPr lang="zh-TW" altLang="zh-TW" dirty="0"/>
              <a:t>必須</a:t>
            </a:r>
            <a:r>
              <a:rPr lang="zh-TW" altLang="zh-TW" dirty="0">
                <a:solidFill>
                  <a:srgbClr val="FF0000"/>
                </a:solidFill>
              </a:rPr>
              <a:t>達</a:t>
            </a:r>
            <a:r>
              <a:rPr lang="en-US" altLang="zh-TW" dirty="0">
                <a:solidFill>
                  <a:srgbClr val="FF0000"/>
                </a:solidFill>
              </a:rPr>
              <a:t>A</a:t>
            </a:r>
            <a:r>
              <a:rPr lang="zh-TW" altLang="zh-TW" dirty="0">
                <a:solidFill>
                  <a:srgbClr val="FF0000"/>
                </a:solidFill>
              </a:rPr>
              <a:t>等級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zh-TW" dirty="0">
                <a:solidFill>
                  <a:srgbClr val="FF0000"/>
                </a:solidFill>
              </a:rPr>
              <a:t>含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r>
              <a:rPr lang="zh-TW" altLang="zh-TW" dirty="0">
                <a:solidFill>
                  <a:srgbClr val="FF0000"/>
                </a:solidFill>
              </a:rPr>
              <a:t>以上</a:t>
            </a:r>
            <a:r>
              <a:rPr lang="zh-TW" altLang="zh-TW" dirty="0"/>
              <a:t>。</a:t>
            </a:r>
            <a:endParaRPr lang="en-US" altLang="zh-TW" dirty="0"/>
          </a:p>
          <a:p>
            <a:r>
              <a:rPr lang="en-US" altLang="zh-TW" dirty="0"/>
              <a:t>  (3)</a:t>
            </a:r>
            <a:r>
              <a:rPr lang="zh-TW" altLang="en-US" dirty="0">
                <a:solidFill>
                  <a:srgbClr val="FF0000"/>
                </a:solidFill>
              </a:rPr>
              <a:t>選</a:t>
            </a:r>
            <a:r>
              <a:rPr lang="zh-TW" altLang="zh-TW" dirty="0">
                <a:solidFill>
                  <a:srgbClr val="FF0000"/>
                </a:solidFill>
              </a:rPr>
              <a:t>備指標</a:t>
            </a:r>
            <a:r>
              <a:rPr lang="zh-TW" altLang="en-US" dirty="0"/>
              <a:t>若自評為</a:t>
            </a:r>
            <a:r>
              <a:rPr lang="zh-TW" altLang="zh-TW" dirty="0"/>
              <a:t>「</a:t>
            </a:r>
            <a:r>
              <a:rPr lang="en-US" altLang="zh-TW" dirty="0"/>
              <a:t>B</a:t>
            </a:r>
            <a:r>
              <a:rPr lang="zh-TW" altLang="zh-TW" dirty="0"/>
              <a:t>」，</a:t>
            </a:r>
            <a:r>
              <a:rPr lang="zh-TW" altLang="en-US" dirty="0"/>
              <a:t>內容說明及相關附件仍須填寫</a:t>
            </a:r>
            <a:r>
              <a:rPr lang="zh-TW" altLang="zh-TW" dirty="0"/>
              <a:t>，</a:t>
            </a:r>
            <a:r>
              <a:rPr lang="zh-TW" altLang="en-US" dirty="0"/>
              <a:t>但可填寫</a:t>
            </a:r>
            <a:r>
              <a:rPr lang="zh-TW" altLang="zh-TW" dirty="0"/>
              <a:t>「</a:t>
            </a:r>
            <a:r>
              <a:rPr lang="zh-TW" altLang="en-US" dirty="0"/>
              <a:t>無</a:t>
            </a:r>
            <a:r>
              <a:rPr lang="en-US" altLang="zh-TW" dirty="0"/>
              <a:t>(</a:t>
            </a:r>
            <a:r>
              <a:rPr lang="zh-TW" altLang="en-US" dirty="0"/>
              <a:t>或無相關資料</a:t>
            </a:r>
            <a:r>
              <a:rPr lang="en-US" altLang="zh-TW" dirty="0"/>
              <a:t>)</a:t>
            </a:r>
            <a:r>
              <a:rPr lang="zh-TW" altLang="zh-TW" dirty="0"/>
              <a:t>」</a:t>
            </a:r>
            <a:r>
              <a:rPr lang="zh-TW" altLang="en-US" dirty="0"/>
              <a:t>若指標自評為</a:t>
            </a:r>
            <a:r>
              <a:rPr lang="zh-TW" altLang="zh-TW" dirty="0"/>
              <a:t>「</a:t>
            </a:r>
            <a:r>
              <a:rPr lang="en-US" altLang="zh-TW" dirty="0"/>
              <a:t>N/A</a:t>
            </a:r>
            <a:r>
              <a:rPr lang="zh-TW" altLang="zh-TW" dirty="0"/>
              <a:t>」，</a:t>
            </a:r>
            <a:r>
              <a:rPr lang="zh-TW" altLang="en-US" dirty="0"/>
              <a:t>可無附件</a:t>
            </a:r>
            <a:r>
              <a:rPr lang="zh-TW" altLang="zh-TW" dirty="0"/>
              <a:t>，</a:t>
            </a:r>
            <a:r>
              <a:rPr lang="zh-TW" altLang="en-US" dirty="0"/>
              <a:t>但須有內容說明</a:t>
            </a:r>
            <a:r>
              <a:rPr lang="zh-TW" altLang="zh-TW" dirty="0"/>
              <a:t>。</a:t>
            </a:r>
            <a:r>
              <a:rPr lang="en-US" altLang="zh-TW" dirty="0"/>
              <a:t>  </a:t>
            </a:r>
          </a:p>
          <a:p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怡君附註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:19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個選的指標雖然可以只達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B</a:t>
            </a:r>
            <a:r>
              <a:rPr lang="zh-TW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但需要一個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A+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抵成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A</a:t>
            </a:r>
            <a:r>
              <a:rPr lang="zh-TW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所以最好都達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A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等級</a:t>
            </a:r>
            <a:r>
              <a:rPr lang="zh-TW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規範有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B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平均就無法達</a:t>
            </a:r>
            <a:r>
              <a:rPr lang="en-US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A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等級</a:t>
            </a:r>
            <a:r>
              <a:rPr lang="zh-TW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，</a:t>
            </a:r>
            <a:r>
              <a:rPr lang="zh-TW" altLang="en-US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也就不及格囉</a:t>
            </a:r>
            <a:r>
              <a:rPr lang="zh-TW" altLang="zh-TW" sz="2000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89881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52CA3C0-0A94-4E45-B524-77CFE35B44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11808" r="7312" b="6025"/>
          <a:stretch/>
        </p:blipFill>
        <p:spPr>
          <a:xfrm>
            <a:off x="981512" y="597715"/>
            <a:ext cx="9949343" cy="5662569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4015703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B03DCC7-41D6-4491-903B-3D20E519ED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11865" r="7165" b="6055"/>
          <a:stretch/>
        </p:blipFill>
        <p:spPr>
          <a:xfrm>
            <a:off x="981512" y="614493"/>
            <a:ext cx="9966122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4440348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690DE17-DC89-433A-B5CC-F2C970D04C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" t="11743" r="7166" b="6177"/>
          <a:stretch/>
        </p:blipFill>
        <p:spPr>
          <a:xfrm>
            <a:off x="981512" y="633367"/>
            <a:ext cx="9966123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37999306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BD16527-26B6-4BCF-84B0-E1B430ED25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3" t="11743" r="7238" b="6177"/>
          <a:stretch/>
        </p:blipFill>
        <p:spPr>
          <a:xfrm>
            <a:off x="981512" y="633367"/>
            <a:ext cx="9966121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38548631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82FA95D-08A2-4A4F-A625-AE603BADD0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" t="11865" r="7019" b="6055"/>
          <a:stretch/>
        </p:blipFill>
        <p:spPr>
          <a:xfrm>
            <a:off x="981512" y="614493"/>
            <a:ext cx="9966122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5108746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A0F741E-6DDD-452A-B83F-6EDBCC1A42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3" t="11865" r="7239" b="6055"/>
          <a:stretch/>
        </p:blipFill>
        <p:spPr>
          <a:xfrm>
            <a:off x="981512" y="633367"/>
            <a:ext cx="9966122" cy="5629014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63336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2863364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7B96D4-D671-41E5-8E23-4A04592FC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5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學習評量與課程評鑑</a:t>
            </a:r>
            <a:r>
              <a:rPr lang="en-US" altLang="zh-TW" dirty="0"/>
              <a:t>5-1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5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所指之學習評量與課程評鑑，需提供學習平臺完整之佐證與統計資料， 以利審查。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/>
              <a:t>5-1</a:t>
            </a:r>
            <a:r>
              <a:rPr lang="zh-TW" altLang="en-US" dirty="0"/>
              <a:t>課程提供</a:t>
            </a:r>
            <a:r>
              <a:rPr lang="zh-TW" altLang="en-US" dirty="0">
                <a:solidFill>
                  <a:srgbClr val="FF0000"/>
                </a:solidFill>
              </a:rPr>
              <a:t>線上評量</a:t>
            </a:r>
            <a:r>
              <a:rPr lang="zh-TW" altLang="en-US" dirty="0"/>
              <a:t>活動。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課程全部單元均有提供適當的線上評量活動，評量內容符合單元教學目標。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課程二分之一以上單元有提供適當的線上評量活動，評量內容符合單元教學目標。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未達二分之一之單元有提供線上評量活動，評量方式不適當，或未能 符合單元教學目標。 </a:t>
            </a:r>
            <a:endParaRPr lang="zh-TW" altLang="zh-TW" dirty="0"/>
          </a:p>
          <a:p>
            <a:r>
              <a:rPr lang="zh-TW" altLang="en-US" dirty="0"/>
              <a:t>本規定所寫之「單元」，以一般教科書的 「章」或課程的「週」為依準。「線上評 量」指學習者可以直接在線上作答，並能在作答完畢獲得回饋。例如線上評量、單元測驗、牛刀小試、小試身手等。</a:t>
            </a:r>
          </a:p>
        </p:txBody>
      </p:sp>
    </p:spTree>
    <p:extLst>
      <p:ext uri="{BB962C8B-B14F-4D97-AF65-F5344CB8AC3E}">
        <p14:creationId xmlns:p14="http://schemas.microsoft.com/office/powerpoint/2010/main" val="19550827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773154D-631D-410C-B5C5-B0ED9942A7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3" t="11865" r="7165" b="6055"/>
          <a:stretch/>
        </p:blipFill>
        <p:spPr>
          <a:xfrm>
            <a:off x="1040235" y="614491"/>
            <a:ext cx="9974510" cy="5629017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E34DCF-C15B-47ED-AF9A-966689176316}"/>
              </a:ext>
            </a:extLst>
          </p:cNvPr>
          <p:cNvSpPr txBox="1"/>
          <p:nvPr/>
        </p:nvSpPr>
        <p:spPr>
          <a:xfrm>
            <a:off x="981512" y="49914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FF000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範例</a:t>
            </a:r>
          </a:p>
        </p:txBody>
      </p:sp>
    </p:spTree>
    <p:extLst>
      <p:ext uri="{BB962C8B-B14F-4D97-AF65-F5344CB8AC3E}">
        <p14:creationId xmlns:p14="http://schemas.microsoft.com/office/powerpoint/2010/main" val="25021943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/>
              <a:t>5-2</a:t>
            </a:r>
            <a:r>
              <a:rPr lang="zh-TW" altLang="en-US" dirty="0"/>
              <a:t>課程的線上評量活動提供</a:t>
            </a:r>
            <a:r>
              <a:rPr lang="zh-TW" altLang="en-US" dirty="0">
                <a:solidFill>
                  <a:srgbClr val="FF0000"/>
                </a:solidFill>
              </a:rPr>
              <a:t>評閱結果</a:t>
            </a:r>
            <a:r>
              <a:rPr lang="zh-TW" altLang="en-US" dirty="0"/>
              <a:t>與</a:t>
            </a:r>
            <a:r>
              <a:rPr lang="zh-TW" altLang="en-US" dirty="0">
                <a:solidFill>
                  <a:srgbClr val="FF0000"/>
                </a:solidFill>
              </a:rPr>
              <a:t>回饋</a:t>
            </a:r>
            <a:r>
              <a:rPr lang="zh-TW" altLang="en-US" dirty="0"/>
              <a:t>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線上評量能提供適當且正確答案與清楚的解說回饋等評閱結果。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線上評量能提供尚適當且正確答案 與清楚的解說回饋等評閱結果。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線上評量僅提供對錯及正確答案，並無解說回饋；或評閱結果、解說 回饋不適當。</a:t>
            </a:r>
            <a:endParaRPr lang="en-US" altLang="zh-TW" dirty="0"/>
          </a:p>
          <a:p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怡君附註</a:t>
            </a:r>
            <a:r>
              <a:rPr lang="en-US" altLang="zh-TW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:</a:t>
            </a:r>
            <a:r>
              <a:rPr lang="zh-TW" altLang="en-US" dirty="0">
                <a:solidFill>
                  <a:srgbClr val="0070C0"/>
                </a:solidFill>
                <a:latin typeface="台塑體" panose="02010500000000000000" pitchFamily="2" charset="-120"/>
                <a:ea typeface="台塑體" panose="02010500000000000000" pitchFamily="2" charset="-120"/>
                <a:cs typeface="台塑體" panose="02010500000000000000" pitchFamily="2" charset="-120"/>
              </a:rPr>
              <a:t>線上測驗必需是即時由系統解答，如只是在平台上上傳測驗考卷，是不符合規定的。</a:t>
            </a:r>
            <a:endParaRPr lang="zh-TW" altLang="en-US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62BDE83A-BB9A-4A14-A467-B7CE7429A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5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學習評量與課程評鑑</a:t>
            </a:r>
            <a:r>
              <a:rPr lang="en-US" altLang="zh-TW" dirty="0"/>
              <a:t>5-2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5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所指之學習評量與課程評鑑，需提供學習平臺完整之佐證與統計資料， 以利審查。</a:t>
            </a:r>
          </a:p>
        </p:txBody>
      </p:sp>
    </p:spTree>
    <p:extLst>
      <p:ext uri="{BB962C8B-B14F-4D97-AF65-F5344CB8AC3E}">
        <p14:creationId xmlns:p14="http://schemas.microsoft.com/office/powerpoint/2010/main" val="23146680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5-3</a:t>
            </a:r>
            <a:r>
              <a:rPr lang="zh-TW" altLang="en-US" dirty="0"/>
              <a:t>教師應用學習者的</a:t>
            </a:r>
            <a:r>
              <a:rPr lang="zh-TW" altLang="en-US" dirty="0">
                <a:solidFill>
                  <a:srgbClr val="FF0000"/>
                </a:solidFill>
              </a:rPr>
              <a:t>學習歷程紀錄</a:t>
            </a:r>
            <a:r>
              <a:rPr lang="zh-TW" altLang="en-US" dirty="0"/>
              <a:t>做為評量依據。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教師應用</a:t>
            </a:r>
            <a:r>
              <a:rPr lang="zh-TW" altLang="en-US" dirty="0">
                <a:solidFill>
                  <a:srgbClr val="FF0000"/>
                </a:solidFill>
              </a:rPr>
              <a:t>五種以上</a:t>
            </a:r>
            <a:r>
              <a:rPr lang="zh-TW" altLang="en-US" dirty="0"/>
              <a:t>學習歷程紀錄做為評量依據，且應用適當。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教師應用三種以上學習歷程紀錄做為評量依據，且應用尚屬適當。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教師未提供或僅應用一或二種學習者的學習歷程紀錄做為評量依據， 或應用不適當。</a:t>
            </a:r>
            <a:endParaRPr lang="en-US" altLang="zh-TW" dirty="0"/>
          </a:p>
          <a:p>
            <a:r>
              <a:rPr lang="zh-TW" altLang="en-US" dirty="0"/>
              <a:t>本規定所寫</a:t>
            </a:r>
            <a:r>
              <a:rPr lang="zh-TW" altLang="en-US" dirty="0">
                <a:solidFill>
                  <a:srgbClr val="FF0000"/>
                </a:solidFill>
              </a:rPr>
              <a:t>學習歷程紀錄</a:t>
            </a:r>
            <a:r>
              <a:rPr lang="zh-TW" altLang="en-US" dirty="0"/>
              <a:t>，指學習者在學習過程中從事各項學習活動所累積的資料，如教材瀏覽時間、瀏覽次數、參與上課紀錄、議題討論發言、作業繳交、測驗成績等，申請者須提供相關之佐證資料，以利審查。</a:t>
            </a:r>
          </a:p>
          <a:p>
            <a:endParaRPr lang="en-US" altLang="zh-TW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44D7D990-6C72-4D90-8907-0C8C2BD4B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5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學習評量與課程評鑑</a:t>
            </a:r>
            <a:r>
              <a:rPr lang="en-US" altLang="zh-TW" dirty="0"/>
              <a:t>5-3 (</a:t>
            </a:r>
            <a:r>
              <a:rPr lang="zh-TW" altLang="en-US" dirty="0"/>
              <a:t>選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5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所指之學習評量與課程評鑑，需提供學習平臺完整之佐證與統計資料， 以利審查。</a:t>
            </a:r>
          </a:p>
        </p:txBody>
      </p:sp>
    </p:spTree>
    <p:extLst>
      <p:ext uri="{BB962C8B-B14F-4D97-AF65-F5344CB8AC3E}">
        <p14:creationId xmlns:p14="http://schemas.microsoft.com/office/powerpoint/2010/main" val="1838870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9463C4-A4D0-4B7B-9EF6-B2C4F0035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427581"/>
          </a:xfrm>
        </p:spPr>
        <p:txBody>
          <a:bodyPr>
            <a:normAutofit fontScale="90000"/>
          </a:bodyPr>
          <a:lstStyle/>
          <a:p>
            <a:br>
              <a:rPr lang="en-US" altLang="zh-TW" dirty="0"/>
            </a:br>
            <a:r>
              <a:rPr lang="zh-TW" altLang="zh-TW" dirty="0"/>
              <a:t>規範</a:t>
            </a:r>
            <a:r>
              <a:rPr lang="en-US" altLang="zh-TW" dirty="0"/>
              <a:t>1</a:t>
            </a:r>
            <a:r>
              <a:rPr lang="zh-TW" altLang="zh-TW" dirty="0"/>
              <a:t>：</a:t>
            </a:r>
            <a:r>
              <a:rPr lang="zh-TW" altLang="en-US" dirty="0"/>
              <a:t>課程</a:t>
            </a:r>
            <a:r>
              <a:rPr lang="zh-TW" altLang="zh-TW" dirty="0"/>
              <a:t>說明</a:t>
            </a:r>
            <a:r>
              <a:rPr lang="en-US" altLang="zh-TW" dirty="0"/>
              <a:t>1-1(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</a:rPr>
              <a:t>1 </a:t>
            </a:r>
            <a:r>
              <a:rPr lang="zh-TW" altLang="en-US" sz="2000" dirty="0">
                <a:solidFill>
                  <a:srgbClr val="FF0000"/>
                </a:solidFill>
              </a:rPr>
              <a:t>之所有指標，必須呈現於學習平臺的課程網頁上，以供審查。</a:t>
            </a:r>
            <a:br>
              <a:rPr lang="en-US" altLang="zh-TW" sz="2000" dirty="0">
                <a:solidFill>
                  <a:srgbClr val="FF0000"/>
                </a:solidFill>
              </a:rPr>
            </a:br>
            <a:br>
              <a:rPr lang="en-US" altLang="zh-TW" sz="2000" dirty="0">
                <a:solidFill>
                  <a:srgbClr val="FF0000"/>
                </a:solidFill>
              </a:rPr>
            </a:br>
            <a:br>
              <a:rPr lang="zh-TW" altLang="zh-TW" sz="2000" dirty="0">
                <a:solidFill>
                  <a:srgbClr val="FF0000"/>
                </a:solidFill>
              </a:rPr>
            </a:br>
            <a:endParaRPr lang="zh-TW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BD16A4A-BE78-4A26-8CA7-7C4388A5E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1-1</a:t>
            </a:r>
            <a:r>
              <a:rPr lang="zh-TW" altLang="en-US" dirty="0"/>
              <a:t>課程網頁說明課程</a:t>
            </a:r>
            <a:r>
              <a:rPr lang="zh-TW" altLang="en-US" dirty="0">
                <a:solidFill>
                  <a:srgbClr val="FF0000"/>
                </a:solidFill>
              </a:rPr>
              <a:t>總學習目標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各單元學習目標</a:t>
            </a:r>
            <a:r>
              <a:rPr lang="zh-TW" altLang="en-US" dirty="0"/>
              <a:t>及</a:t>
            </a:r>
            <a:r>
              <a:rPr lang="zh-TW" altLang="en-US" dirty="0">
                <a:solidFill>
                  <a:srgbClr val="FF0000"/>
                </a:solidFill>
              </a:rPr>
              <a:t>學分數</a:t>
            </a:r>
            <a:r>
              <a:rPr lang="zh-TW" altLang="en-US" dirty="0"/>
              <a:t>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課程網頁列出課程總學習目標、各單元學習目標及學分數三者，且</a:t>
            </a:r>
            <a:r>
              <a:rPr lang="zh-TW" altLang="en-US" dirty="0">
                <a:solidFill>
                  <a:srgbClr val="FF0000"/>
                </a:solidFill>
              </a:rPr>
              <a:t>說明適當</a:t>
            </a:r>
            <a:r>
              <a:rPr lang="zh-TW" altLang="en-US" dirty="0"/>
              <a:t>。</a:t>
            </a:r>
            <a:endParaRPr lang="zh-TW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課程網頁列出課程總學習目標、各單元學習目標及學分數三者中的二項，且說明適當。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課程網頁僅列出課程總學習目標、 各單元學習目標及學分數三者中的一項，或說明不適當。</a:t>
            </a:r>
          </a:p>
        </p:txBody>
      </p:sp>
    </p:spTree>
    <p:extLst>
      <p:ext uri="{BB962C8B-B14F-4D97-AF65-F5344CB8AC3E}">
        <p14:creationId xmlns:p14="http://schemas.microsoft.com/office/powerpoint/2010/main" val="326954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TW" dirty="0"/>
              <a:t>5-4</a:t>
            </a:r>
            <a:r>
              <a:rPr lang="zh-TW" altLang="en-US" dirty="0"/>
              <a:t>課程實施學習者對課程內容、教學活動、及學習管理系統服務的</a:t>
            </a:r>
            <a:r>
              <a:rPr lang="zh-TW" altLang="en-US" dirty="0">
                <a:solidFill>
                  <a:srgbClr val="FF0000"/>
                </a:solidFill>
              </a:rPr>
              <a:t>評鑑</a:t>
            </a:r>
            <a:r>
              <a:rPr lang="zh-TW" altLang="en-US" dirty="0"/>
              <a:t>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課程於期中及期末時，在線上實施學習者對課程內容、教學活動</a:t>
            </a:r>
            <a:r>
              <a:rPr lang="zh-TW" altLang="en-US"/>
              <a:t>、及學習</a:t>
            </a:r>
            <a:r>
              <a:rPr lang="zh-TW" altLang="en-US" dirty="0"/>
              <a:t>管理系統服務的評鑑，且評鑑題目適當。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課程於期中或期末時，在線上實施學習者對課程內容、教學活動、及 學習管理系統服務的評鑑，且評鑑題目適當。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課程於期中、期末時，均未在線上實施學習者對課程內容、教學活動及學習管理系統服務的評鑑，或評鑑題目不適當。</a:t>
            </a:r>
            <a:endParaRPr lang="en-US" altLang="zh-TW" dirty="0"/>
          </a:p>
          <a:p>
            <a:r>
              <a:rPr lang="zh-TW" altLang="en-US" dirty="0"/>
              <a:t>本規定所寫之學習管理系統服務功能， 應具備教學實施、記錄學生學習情形及其他支援學習功能（又稱學習平臺）。申請者須提供線上評鑑問卷內容（含課程滿意度）之佐證資料，以利審查。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B6241BAB-91DE-456B-B413-4B34D668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5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學習評量與課程評鑑</a:t>
            </a:r>
            <a:r>
              <a:rPr lang="en-US" altLang="zh-TW" dirty="0"/>
              <a:t>5-4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5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所指之學習評量與課程評鑑，需提供學習平臺完整之佐證與統計資料， 以利審查。</a:t>
            </a:r>
          </a:p>
        </p:txBody>
      </p:sp>
    </p:spTree>
    <p:extLst>
      <p:ext uri="{BB962C8B-B14F-4D97-AF65-F5344CB8AC3E}">
        <p14:creationId xmlns:p14="http://schemas.microsoft.com/office/powerpoint/2010/main" val="33033979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4A60C9-2195-4DA6-9993-8AC7415E2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/>
              <a:t>5-5</a:t>
            </a:r>
            <a:r>
              <a:rPr lang="zh-TW" altLang="en-US" dirty="0"/>
              <a:t>課程評鑑結果，顯示修畢本課程的學習者</a:t>
            </a:r>
            <a:r>
              <a:rPr lang="zh-TW" altLang="en-US" dirty="0">
                <a:solidFill>
                  <a:srgbClr val="FF0000"/>
                </a:solidFill>
              </a:rPr>
              <a:t>滿意</a:t>
            </a:r>
            <a:r>
              <a:rPr lang="zh-TW" altLang="en-US" dirty="0"/>
              <a:t>課程教學。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課程評鑑結果顯示，</a:t>
            </a:r>
            <a:r>
              <a:rPr lang="zh-TW" altLang="en-US" dirty="0">
                <a:solidFill>
                  <a:srgbClr val="FF0000"/>
                </a:solidFill>
              </a:rPr>
              <a:t>三分之二</a:t>
            </a:r>
            <a:r>
              <a:rPr lang="zh-TW" altLang="en-US" dirty="0"/>
              <a:t>以上修畢本課程的學習者滿意課程教學。 </a:t>
            </a:r>
            <a:endParaRPr lang="zh-TW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課程評鑑結果顯示，二分之一以上修畢本課程的學習者滿意課程教學。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未實施課程評鑑，或課程評鑑結果，未達二分之一修畢本課程的學習 者滿意課程教學。</a:t>
            </a:r>
            <a:endParaRPr lang="en-US" altLang="zh-TW" dirty="0"/>
          </a:p>
          <a:p>
            <a:r>
              <a:rPr lang="zh-TW" altLang="en-US" dirty="0"/>
              <a:t>本規定所寫之課程評鑑結果，申請者須提供評鑑問卷統計結果之佐證資料，以利審查。 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A004E1BF-0197-4871-9925-5D72A91A1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5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學習評量與課程評鑑</a:t>
            </a:r>
            <a:r>
              <a:rPr lang="en-US" altLang="zh-TW" dirty="0"/>
              <a:t>5-5 (</a:t>
            </a:r>
            <a:r>
              <a:rPr lang="zh-TW" altLang="en-US" dirty="0"/>
              <a:t>選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  <a:latin typeface="+mj-ea"/>
              </a:rPr>
              <a:t>5 </a:t>
            </a:r>
            <a:r>
              <a:rPr lang="zh-TW" altLang="en-US" sz="2000" dirty="0">
                <a:solidFill>
                  <a:srgbClr val="FF0000"/>
                </a:solidFill>
                <a:latin typeface="+mj-ea"/>
              </a:rPr>
              <a:t>所指之學習評量與課程評鑑，需提供學習平臺完整之佐證與統計資料， 以利審查。</a:t>
            </a:r>
          </a:p>
        </p:txBody>
      </p:sp>
    </p:spTree>
    <p:extLst>
      <p:ext uri="{BB962C8B-B14F-4D97-AF65-F5344CB8AC3E}">
        <p14:creationId xmlns:p14="http://schemas.microsoft.com/office/powerpoint/2010/main" val="37211082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BC27923-9794-4B66-B30E-C172758165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15780" r="11549" b="14985"/>
          <a:stretch/>
        </p:blipFill>
        <p:spPr>
          <a:xfrm>
            <a:off x="1627465" y="1082180"/>
            <a:ext cx="8883942" cy="474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99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64915E-11D6-4430-94F7-8AB89D2E8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078950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1</a:t>
            </a:r>
            <a:r>
              <a:rPr lang="zh-TW" altLang="zh-TW" dirty="0"/>
              <a:t>：</a:t>
            </a:r>
            <a:r>
              <a:rPr lang="zh-TW" altLang="en-US" dirty="0"/>
              <a:t>課程</a:t>
            </a:r>
            <a:r>
              <a:rPr lang="zh-TW" altLang="zh-TW" dirty="0"/>
              <a:t>說明</a:t>
            </a:r>
            <a:r>
              <a:rPr lang="en-US" altLang="zh-TW" dirty="0"/>
              <a:t>1-2(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</a:rPr>
              <a:t>1 </a:t>
            </a:r>
            <a:r>
              <a:rPr lang="zh-TW" altLang="en-US" sz="2000" dirty="0">
                <a:solidFill>
                  <a:srgbClr val="FF0000"/>
                </a:solidFill>
              </a:rPr>
              <a:t>之所有指標，必須呈現於學習平臺的課程網頁上，以供審查。</a:t>
            </a:r>
            <a:br>
              <a:rPr lang="zh-TW" altLang="zh-TW" sz="2000" dirty="0">
                <a:solidFill>
                  <a:srgbClr val="FF0000"/>
                </a:solidFill>
              </a:rPr>
            </a:br>
            <a:endParaRPr lang="zh-TW" altLang="en-US" sz="2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1F7ACD8-CCDD-417D-9465-F9E44F14C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99963"/>
            <a:ext cx="9601196" cy="3318936"/>
          </a:xfrm>
        </p:spPr>
        <p:txBody>
          <a:bodyPr>
            <a:noAutofit/>
          </a:bodyPr>
          <a:lstStyle/>
          <a:p>
            <a:r>
              <a:rPr lang="en-US" altLang="zh-TW" dirty="0"/>
              <a:t>1-2</a:t>
            </a:r>
            <a:r>
              <a:rPr lang="zh-TW" altLang="en-US" dirty="0"/>
              <a:t>課程網頁說明</a:t>
            </a:r>
            <a:r>
              <a:rPr lang="zh-TW" altLang="en-US" dirty="0">
                <a:solidFill>
                  <a:srgbClr val="FF0000"/>
                </a:solidFill>
              </a:rPr>
              <a:t>單元架構</a:t>
            </a:r>
            <a:r>
              <a:rPr lang="zh-TW" altLang="en-US" dirty="0"/>
              <a:t>與相對應的</a:t>
            </a:r>
            <a:r>
              <a:rPr lang="zh-TW" altLang="en-US" dirty="0">
                <a:solidFill>
                  <a:srgbClr val="FF0000"/>
                </a:solidFill>
              </a:rPr>
              <a:t>學習活動</a:t>
            </a:r>
            <a:r>
              <a:rPr lang="zh-TW" altLang="en-US" dirty="0"/>
              <a:t>及</a:t>
            </a:r>
            <a:r>
              <a:rPr lang="zh-TW" altLang="en-US" dirty="0">
                <a:solidFill>
                  <a:srgbClr val="FF0000"/>
                </a:solidFill>
              </a:rPr>
              <a:t>進度</a:t>
            </a:r>
            <a:r>
              <a:rPr lang="zh-TW" altLang="en-US" dirty="0"/>
              <a:t>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課程網頁呈現單元架構與相對應的學習活動及進度，且</a:t>
            </a:r>
            <a:r>
              <a:rPr lang="zh-TW" altLang="en-US" dirty="0">
                <a:solidFill>
                  <a:srgbClr val="FF0000"/>
                </a:solidFill>
              </a:rPr>
              <a:t>說明適當</a:t>
            </a:r>
            <a:r>
              <a:rPr lang="zh-TW" altLang="en-US" dirty="0"/>
              <a:t>。 </a:t>
            </a:r>
            <a:endParaRPr lang="en-US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課程網頁呈現單元架構與相對應的學習活動及進度，且說明尚適當。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課程網頁未呈現單元架構與相對應的學習活動及進度，或說明不適當。</a:t>
            </a:r>
            <a:endParaRPr lang="en-US" altLang="zh-TW" dirty="0"/>
          </a:p>
          <a:p>
            <a:r>
              <a:rPr lang="zh-TW" altLang="en-US" dirty="0"/>
              <a:t>本規定所寫單元架構與相對應的學習活動及進度，須以週次呈現。</a:t>
            </a:r>
          </a:p>
        </p:txBody>
      </p:sp>
    </p:spTree>
    <p:extLst>
      <p:ext uri="{BB962C8B-B14F-4D97-AF65-F5344CB8AC3E}">
        <p14:creationId xmlns:p14="http://schemas.microsoft.com/office/powerpoint/2010/main" val="1985076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1F7ACD8-CCDD-417D-9465-F9E44F14C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1-3</a:t>
            </a:r>
            <a:r>
              <a:rPr lang="zh-TW" altLang="en-US" dirty="0"/>
              <a:t>課程網頁說明課程成績的評量標準。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課程網頁說明各種</a:t>
            </a:r>
            <a:r>
              <a:rPr lang="zh-TW" altLang="en-US" dirty="0">
                <a:solidFill>
                  <a:srgbClr val="FF0000"/>
                </a:solidFill>
              </a:rPr>
              <a:t>考試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作業</a:t>
            </a:r>
            <a:r>
              <a:rPr lang="zh-TW" altLang="en-US" dirty="0"/>
              <a:t>、</a:t>
            </a:r>
            <a:r>
              <a:rPr lang="zh-TW" altLang="en-US" dirty="0">
                <a:solidFill>
                  <a:srgbClr val="FF0000"/>
                </a:solidFill>
              </a:rPr>
              <a:t>學習歷程紀錄</a:t>
            </a:r>
            <a:r>
              <a:rPr lang="zh-TW" altLang="en-US" dirty="0"/>
              <a:t>等成績評量的比率及標準，且</a:t>
            </a:r>
            <a:r>
              <a:rPr lang="zh-TW" altLang="en-US" dirty="0">
                <a:solidFill>
                  <a:srgbClr val="FF0000"/>
                </a:solidFill>
              </a:rPr>
              <a:t>說明適當</a:t>
            </a:r>
            <a:r>
              <a:rPr lang="zh-TW" altLang="en-US" dirty="0"/>
              <a:t>。</a:t>
            </a:r>
            <a:endParaRPr lang="zh-TW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課程網頁說明各種考試、作業、學習歷程紀錄等成績評量的比率及標準，且說明尚適當。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課程網頁未說明成績評量的比率及標準，或評量比率、標準不適當。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15695126-2D4B-439C-81BC-9CF952B35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078950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1</a:t>
            </a:r>
            <a:r>
              <a:rPr lang="zh-TW" altLang="zh-TW" dirty="0"/>
              <a:t>：</a:t>
            </a:r>
            <a:r>
              <a:rPr lang="zh-TW" altLang="en-US" dirty="0"/>
              <a:t>課程</a:t>
            </a:r>
            <a:r>
              <a:rPr lang="zh-TW" altLang="zh-TW" dirty="0"/>
              <a:t>說明</a:t>
            </a:r>
            <a:r>
              <a:rPr lang="en-US" altLang="zh-TW" dirty="0"/>
              <a:t>1-3(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</a:rPr>
              <a:t>1 </a:t>
            </a:r>
            <a:r>
              <a:rPr lang="zh-TW" altLang="en-US" sz="2000" dirty="0">
                <a:solidFill>
                  <a:srgbClr val="FF0000"/>
                </a:solidFill>
              </a:rPr>
              <a:t>之所有指標，必須呈現於學習平臺的課程網頁上，以供審查。</a:t>
            </a:r>
            <a:br>
              <a:rPr lang="zh-TW" altLang="zh-TW" sz="2000" dirty="0">
                <a:solidFill>
                  <a:srgbClr val="FF0000"/>
                </a:solidFill>
              </a:rPr>
            </a:b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51796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1F7ACD8-CCDD-417D-9465-F9E44F14C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本規定所寫</a:t>
            </a:r>
            <a:r>
              <a:rPr lang="zh-TW" altLang="en-US" dirty="0">
                <a:solidFill>
                  <a:srgbClr val="FF0000"/>
                </a:solidFill>
              </a:rPr>
              <a:t>學習歷程紀錄</a:t>
            </a:r>
            <a:r>
              <a:rPr lang="zh-TW" altLang="en-US" dirty="0"/>
              <a:t>，指學習者在學習過程中從事各項學習活動所累積的資料，如教材瀏覽時間、瀏覽次數、參與上課紀錄、議題討論發言、作業繳交、測驗成績等，申請者須提供相關之佐證資 料，以利審查。</a:t>
            </a: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BD9ACD52-3547-4AB0-A8F2-B3E4BEB07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078950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1</a:t>
            </a:r>
            <a:r>
              <a:rPr lang="zh-TW" altLang="zh-TW" dirty="0"/>
              <a:t>：</a:t>
            </a:r>
            <a:r>
              <a:rPr lang="zh-TW" altLang="en-US" dirty="0"/>
              <a:t>課程</a:t>
            </a:r>
            <a:r>
              <a:rPr lang="zh-TW" altLang="zh-TW" dirty="0"/>
              <a:t>說明</a:t>
            </a:r>
            <a:r>
              <a:rPr lang="en-US" altLang="zh-TW" dirty="0"/>
              <a:t>1-3(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br>
              <a:rPr lang="en-US" altLang="zh-TW" dirty="0"/>
            </a:br>
            <a:r>
              <a:rPr lang="zh-TW" altLang="en-US" sz="2000" dirty="0">
                <a:solidFill>
                  <a:srgbClr val="FF0000"/>
                </a:solidFill>
              </a:rPr>
              <a:t>規範 </a:t>
            </a:r>
            <a:r>
              <a:rPr lang="en-US" altLang="zh-TW" sz="2000" dirty="0">
                <a:solidFill>
                  <a:srgbClr val="FF0000"/>
                </a:solidFill>
              </a:rPr>
              <a:t>1 </a:t>
            </a:r>
            <a:r>
              <a:rPr lang="zh-TW" altLang="en-US" sz="2000" dirty="0">
                <a:solidFill>
                  <a:srgbClr val="FF0000"/>
                </a:solidFill>
              </a:rPr>
              <a:t>之所有指標，必須呈現於學習平臺的課程網頁上，以供審查。</a:t>
            </a:r>
            <a:br>
              <a:rPr lang="zh-TW" altLang="zh-TW" sz="2000" dirty="0">
                <a:solidFill>
                  <a:srgbClr val="FF0000"/>
                </a:solidFill>
              </a:rPr>
            </a:b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43335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64915E-11D6-4430-94F7-8AB89D2E8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課程內容與教學設計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1F7ACD8-CCDD-417D-9465-F9E44F14C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規範 </a:t>
            </a:r>
            <a:r>
              <a:rPr lang="en-US" altLang="zh-TW" dirty="0"/>
              <a:t>2 </a:t>
            </a:r>
            <a:r>
              <a:rPr lang="zh-TW" altLang="en-US" dirty="0"/>
              <a:t>所指之課程內容包括</a:t>
            </a:r>
            <a:r>
              <a:rPr lang="zh-TW" altLang="en-US" dirty="0">
                <a:solidFill>
                  <a:srgbClr val="FF0000"/>
                </a:solidFill>
              </a:rPr>
              <a:t>數位教材、 測驗、作業，及同步、非同步、實體面授</a:t>
            </a:r>
            <a:r>
              <a:rPr lang="zh-TW" altLang="en-US" dirty="0"/>
              <a:t>等教學活動之內容。課程內容須呈現於學習平臺的課程網頁，以供審查。 </a:t>
            </a:r>
            <a:endParaRPr lang="en-US" altLang="zh-TW" dirty="0"/>
          </a:p>
          <a:p>
            <a:r>
              <a:rPr lang="zh-TW" altLang="en-US" dirty="0"/>
              <a:t>課程內容的正確性由申請者切結負責； </a:t>
            </a:r>
            <a:r>
              <a:rPr lang="zh-TW" altLang="en-US" dirty="0">
                <a:solidFill>
                  <a:srgbClr val="FF0000"/>
                </a:solidFill>
              </a:rPr>
              <a:t>課程內容</a:t>
            </a:r>
            <a:r>
              <a:rPr lang="zh-TW" altLang="en-US" dirty="0"/>
              <a:t>之智慧財產權的取得等事宜， 由申請學校切結負責。 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653434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4135E2-5FF0-4E1C-B590-7B91DBA41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規範</a:t>
            </a:r>
            <a:r>
              <a:rPr lang="en-US" altLang="zh-TW" dirty="0"/>
              <a:t>2</a:t>
            </a:r>
            <a:r>
              <a:rPr lang="zh-TW" altLang="zh-TW" dirty="0"/>
              <a:t>：</a:t>
            </a:r>
            <a:r>
              <a:rPr lang="zh-TW" altLang="en-US" dirty="0">
                <a:solidFill>
                  <a:schemeClr val="tx1"/>
                </a:solidFill>
              </a:rPr>
              <a:t>課程內容與教學設計</a:t>
            </a:r>
            <a:r>
              <a:rPr lang="en-US" altLang="zh-TW" dirty="0"/>
              <a:t>2-1 (</a:t>
            </a:r>
            <a:r>
              <a:rPr lang="zh-TW" altLang="en-US" dirty="0"/>
              <a:t>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ED7C17-93EB-46F9-ABCA-42123B532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2-1</a:t>
            </a:r>
            <a:r>
              <a:rPr lang="zh-TW" altLang="en-US" dirty="0"/>
              <a:t>課程內容及教學活動符合課程名稱及單元學習目標。 </a:t>
            </a:r>
            <a:endParaRPr lang="en-US" altLang="zh-TW" dirty="0"/>
          </a:p>
          <a:p>
            <a:r>
              <a:rPr lang="en-US" altLang="zh-TW" dirty="0"/>
              <a:t>A+</a:t>
            </a:r>
            <a:r>
              <a:rPr lang="zh-TW" altLang="zh-TW" dirty="0"/>
              <a:t>：</a:t>
            </a:r>
            <a:r>
              <a:rPr lang="zh-TW" altLang="en-US" dirty="0"/>
              <a:t>課程內容及教學活動符合課程名稱，並完全涵括單元學習目標。</a:t>
            </a:r>
            <a:endParaRPr lang="zh-TW" altLang="zh-TW" dirty="0"/>
          </a:p>
          <a:p>
            <a:r>
              <a:rPr lang="en-US" altLang="zh-TW" dirty="0"/>
              <a:t>A </a:t>
            </a:r>
            <a:r>
              <a:rPr lang="zh-TW" altLang="zh-TW" dirty="0"/>
              <a:t>：</a:t>
            </a:r>
            <a:r>
              <a:rPr lang="zh-TW" altLang="en-US" dirty="0"/>
              <a:t>課程內容及教學活動符合課程名稱，並大致涵括單元學習目標。 </a:t>
            </a:r>
            <a:endParaRPr lang="en-US" altLang="zh-TW" dirty="0"/>
          </a:p>
          <a:p>
            <a:r>
              <a:rPr lang="en-US" altLang="zh-TW" dirty="0"/>
              <a:t>B </a:t>
            </a:r>
            <a:r>
              <a:rPr lang="zh-TW" altLang="zh-TW" dirty="0"/>
              <a:t>：</a:t>
            </a:r>
            <a:r>
              <a:rPr lang="zh-TW" altLang="en-US" dirty="0"/>
              <a:t>課程內容及教學活動未符合課程名稱，或未涵括單元學習目標。</a:t>
            </a:r>
            <a:endParaRPr lang="en-US" altLang="zh-TW" dirty="0"/>
          </a:p>
          <a:p>
            <a:r>
              <a:rPr lang="zh-TW" altLang="en-US" dirty="0"/>
              <a:t>申請者須檢附課程內容及教學活動對應單元學習目標之檢核清單。</a:t>
            </a:r>
          </a:p>
        </p:txBody>
      </p:sp>
    </p:spTree>
    <p:extLst>
      <p:ext uri="{BB962C8B-B14F-4D97-AF65-F5344CB8AC3E}">
        <p14:creationId xmlns:p14="http://schemas.microsoft.com/office/powerpoint/2010/main" val="18730423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有機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781</TotalTime>
  <Words>3923</Words>
  <Application>Microsoft Office PowerPoint</Application>
  <PresentationFormat>寬螢幕</PresentationFormat>
  <Paragraphs>305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42</vt:i4>
      </vt:variant>
    </vt:vector>
  </HeadingPairs>
  <TitlesOfParts>
    <vt:vector size="50" baseType="lpstr">
      <vt:lpstr>台塑體</vt:lpstr>
      <vt:lpstr>微軟正黑體</vt:lpstr>
      <vt:lpstr>新細明體</vt:lpstr>
      <vt:lpstr>標楷體</vt:lpstr>
      <vt:lpstr>Arial</vt:lpstr>
      <vt:lpstr>Garamond</vt:lpstr>
      <vt:lpstr>Times New Roman</vt:lpstr>
      <vt:lpstr>有機</vt:lpstr>
      <vt:lpstr>數位學習課程認證</vt:lpstr>
      <vt:lpstr>5大規範 20指標 16必4選 </vt:lpstr>
      <vt:lpstr>認證評等</vt:lpstr>
      <vt:lpstr> 規範1：課程說明1-1(必) 規範 1 之所有指標，必須呈現於學習平臺的課程網頁上，以供審查。   </vt:lpstr>
      <vt:lpstr>規範1：課程說明1-2(必) 規範 1 之所有指標，必須呈現於學習平臺的課程網頁上，以供審查。 </vt:lpstr>
      <vt:lpstr>規範1：課程說明1-3(必) 規範 1 之所有指標，必須呈現於學習平臺的課程網頁上，以供審查。 </vt:lpstr>
      <vt:lpstr>規範1：課程說明1-3(必) 規範 1 之所有指標，必須呈現於學習平臺的課程網頁上，以供審查。 </vt:lpstr>
      <vt:lpstr>規範2：課程內容與教學設計</vt:lpstr>
      <vt:lpstr>規範2：課程內容與教學設計2-1 (必)</vt:lpstr>
      <vt:lpstr>PowerPoint 簡報</vt:lpstr>
      <vt:lpstr>規範2：課程內容與教學設計2-2 (必)</vt:lpstr>
      <vt:lpstr>PowerPoint 簡報</vt:lpstr>
      <vt:lpstr>規範2：課程內容與教學設計2-3 (必)</vt:lpstr>
      <vt:lpstr>規範2：課程內容與教學設計2-4 (必)</vt:lpstr>
      <vt:lpstr>規範2：課程內容與教學設計2-5 (必)</vt:lpstr>
      <vt:lpstr>規範3：學習者與課程內容之互動</vt:lpstr>
      <vt:lpstr>規範3：學習者與課程內容之互動3-1 (必)</vt:lpstr>
      <vt:lpstr>規範3：學習者與課程內容之互動3-2 (必)</vt:lpstr>
      <vt:lpstr>規範3：學習者與課程內容之互動3-3 (選)</vt:lpstr>
      <vt:lpstr>規範4：師生互動與學習者之間互動4-1 (必) 規範 4 所指之師生與學習者間之互動情形，須提供學習平臺完整之佐證與統計資料以供審查。 </vt:lpstr>
      <vt:lpstr>PowerPoint 簡報</vt:lpstr>
      <vt:lpstr>規範4：師生互動與學習者之間互動4-2 (必) 規範 4 所指之師生與學習者間之互動情形，須提供學習平臺完整之佐證與統計資料以供審查。 </vt:lpstr>
      <vt:lpstr>PowerPoint 簡報</vt:lpstr>
      <vt:lpstr>PowerPoint 簡報</vt:lpstr>
      <vt:lpstr>規範4：師生互動與學習者之間互動4-3 (必) 規範 4 所指之師生與學習者間之互動情形，須提供學習平臺完整之佐證與統計資料以供審查。 </vt:lpstr>
      <vt:lpstr>PowerPoint 簡報</vt:lpstr>
      <vt:lpstr>PowerPoint 簡報</vt:lpstr>
      <vt:lpstr>規範4：師生互動與學習者之間互動4-4 (選) 規範 4 所指之師生與學習者間之互動情形，須提供學習平臺完整之佐證與統計資料以供審查。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規範5：學習評量與課程評鑑5-1 (必) 規範 5 所指之學習評量與課程評鑑，需提供學習平臺完整之佐證與統計資料， 以利審查。</vt:lpstr>
      <vt:lpstr>PowerPoint 簡報</vt:lpstr>
      <vt:lpstr>規範5：學習評量與課程評鑑5-2 (必) 規範 5 所指之學習評量與課程評鑑，需提供學習平臺完整之佐證與統計資料， 以利審查。</vt:lpstr>
      <vt:lpstr>規範5：學習評量與課程評鑑5-3 (選) 規範 5 所指之學習評量與課程評鑑，需提供學習平臺完整之佐證與統計資料， 以利審查。</vt:lpstr>
      <vt:lpstr>規範5：學習評量與課程評鑑5-4 (必) 規範 5 所指之學習評量與課程評鑑，需提供學習平臺完整之佐證與統計資料， 以利審查。</vt:lpstr>
      <vt:lpstr>規範5：學習評量與課程評鑑5-5 (選) 規範 5 所指之學習評量與課程評鑑，需提供學習平臺完整之佐證與統計資料， 以利審查。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數位學習課程認證</dc:title>
  <dc:creator>0FJ000/柯怡君</dc:creator>
  <cp:lastModifiedBy>0FJ000/柯怡君</cp:lastModifiedBy>
  <cp:revision>61</cp:revision>
  <dcterms:created xsi:type="dcterms:W3CDTF">2020-07-10T00:18:13Z</dcterms:created>
  <dcterms:modified xsi:type="dcterms:W3CDTF">2020-12-01T07:45:14Z</dcterms:modified>
</cp:coreProperties>
</file>