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7" r:id="rId2"/>
    <p:sldId id="309" r:id="rId3"/>
    <p:sldId id="279" r:id="rId4"/>
    <p:sldId id="289" r:id="rId5"/>
    <p:sldId id="271" r:id="rId6"/>
    <p:sldId id="256" r:id="rId7"/>
    <p:sldId id="312" r:id="rId8"/>
    <p:sldId id="331" r:id="rId9"/>
    <p:sldId id="317" r:id="rId10"/>
    <p:sldId id="334" r:id="rId11"/>
    <p:sldId id="313" r:id="rId12"/>
    <p:sldId id="320" r:id="rId13"/>
    <p:sldId id="330" r:id="rId14"/>
    <p:sldId id="294" r:id="rId15"/>
    <p:sldId id="257" r:id="rId16"/>
    <p:sldId id="315" r:id="rId17"/>
    <p:sldId id="322" r:id="rId18"/>
    <p:sldId id="321" r:id="rId19"/>
    <p:sldId id="290" r:id="rId20"/>
    <p:sldId id="291" r:id="rId21"/>
    <p:sldId id="316" r:id="rId22"/>
    <p:sldId id="293" r:id="rId23"/>
    <p:sldId id="292" r:id="rId24"/>
    <p:sldId id="300" r:id="rId25"/>
    <p:sldId id="323" r:id="rId26"/>
    <p:sldId id="324" r:id="rId27"/>
    <p:sldId id="325" r:id="rId28"/>
    <p:sldId id="326" r:id="rId29"/>
    <p:sldId id="327" r:id="rId30"/>
    <p:sldId id="328" r:id="rId31"/>
    <p:sldId id="308" r:id="rId32"/>
    <p:sldId id="333" r:id="rId33"/>
    <p:sldId id="278" r:id="rId34"/>
  </p:sldIdLst>
  <p:sldSz cx="9144000" cy="6858000" type="letter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400B"/>
    <a:srgbClr val="EBA031"/>
    <a:srgbClr val="E39F17"/>
    <a:srgbClr val="EBAC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5741" autoAdjust="0"/>
  </p:normalViewPr>
  <p:slideViewPr>
    <p:cSldViewPr>
      <p:cViewPr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3EE5B-872B-45CC-8501-D29F430B83F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CEFEFC9-CA6E-492E-8E33-3B4137A40284}">
      <dgm:prSet phldrT="[文字]"/>
      <dgm:spPr/>
      <dgm:t>
        <a:bodyPr/>
        <a:lstStyle/>
        <a:p>
          <a:r>
            <a:rPr lang="zh-TW" altLang="en-US" dirty="0" smtClean="0"/>
            <a:t>鴨鴨</a:t>
          </a:r>
          <a:endParaRPr lang="en-US" altLang="zh-TW" dirty="0" smtClean="0"/>
        </a:p>
        <a:p>
          <a:r>
            <a:rPr lang="zh-TW" altLang="en-US" dirty="0" smtClean="0"/>
            <a:t>彈力手套</a:t>
          </a:r>
          <a:endParaRPr lang="zh-TW" altLang="en-US" dirty="0"/>
        </a:p>
      </dgm:t>
    </dgm:pt>
    <dgm:pt modelId="{3878ADFF-27EF-4875-B39D-7515D64AC502}" type="parTrans" cxnId="{1BA19282-F15B-429F-B037-6AB2654B9794}">
      <dgm:prSet/>
      <dgm:spPr/>
      <dgm:t>
        <a:bodyPr/>
        <a:lstStyle/>
        <a:p>
          <a:endParaRPr lang="zh-TW" altLang="en-US"/>
        </a:p>
      </dgm:t>
    </dgm:pt>
    <dgm:pt modelId="{31F9431E-AC82-4EFD-B68E-5910089DDF8E}" type="sibTrans" cxnId="{1BA19282-F15B-429F-B037-6AB2654B9794}">
      <dgm:prSet/>
      <dgm:spPr/>
      <dgm:t>
        <a:bodyPr/>
        <a:lstStyle/>
        <a:p>
          <a:endParaRPr lang="zh-TW" altLang="en-US"/>
        </a:p>
      </dgm:t>
    </dgm:pt>
    <dgm:pt modelId="{2CDC8D61-3CE8-48DC-9115-E0098EB57C30}">
      <dgm:prSet phldrT="[文字]"/>
      <dgm:spPr/>
      <dgm:t>
        <a:bodyPr/>
        <a:lstStyle/>
        <a:p>
          <a:r>
            <a:rPr lang="zh-TW" altLang="en-US" dirty="0" smtClean="0"/>
            <a:t>手套</a:t>
          </a:r>
          <a:endParaRPr lang="en-US" altLang="zh-TW" dirty="0" smtClean="0"/>
        </a:p>
        <a:p>
          <a:r>
            <a:rPr lang="zh-TW" altLang="en-US" dirty="0" smtClean="0"/>
            <a:t>彈力、透氣</a:t>
          </a:r>
          <a:endParaRPr lang="zh-TW" altLang="en-US" dirty="0"/>
        </a:p>
      </dgm:t>
    </dgm:pt>
    <dgm:pt modelId="{97BBECA3-CDE4-4448-B9CE-575395F178AB}" type="parTrans" cxnId="{B437C3CE-36ED-4895-846D-91AEB88BEB57}">
      <dgm:prSet/>
      <dgm:spPr/>
      <dgm:t>
        <a:bodyPr/>
        <a:lstStyle/>
        <a:p>
          <a:endParaRPr lang="zh-TW" altLang="en-US"/>
        </a:p>
      </dgm:t>
    </dgm:pt>
    <dgm:pt modelId="{866550C5-5A1B-487D-B563-E7AA4E0BE890}" type="sibTrans" cxnId="{B437C3CE-36ED-4895-846D-91AEB88BEB57}">
      <dgm:prSet/>
      <dgm:spPr/>
      <dgm:t>
        <a:bodyPr/>
        <a:lstStyle/>
        <a:p>
          <a:endParaRPr lang="zh-TW" altLang="en-US"/>
        </a:p>
      </dgm:t>
    </dgm:pt>
    <dgm:pt modelId="{56E2F0A9-7D66-4272-9508-5AEADB96BC24}">
      <dgm:prSet phldrT="[文字]"/>
      <dgm:spPr/>
      <dgm:t>
        <a:bodyPr/>
        <a:lstStyle/>
        <a:p>
          <a:r>
            <a:rPr lang="zh-TW" altLang="en-US" dirty="0" smtClean="0"/>
            <a:t>彈力支架</a:t>
          </a:r>
          <a:endParaRPr lang="en-US" altLang="zh-TW" dirty="0" smtClean="0"/>
        </a:p>
        <a:p>
          <a:r>
            <a:rPr lang="zh-TW" altLang="en-US" dirty="0" smtClean="0"/>
            <a:t>抗阻力肌肉訓練</a:t>
          </a:r>
          <a:endParaRPr lang="en-US" altLang="zh-TW" dirty="0" smtClean="0"/>
        </a:p>
        <a:p>
          <a:r>
            <a:rPr lang="zh-TW" altLang="en-US" dirty="0" smtClean="0"/>
            <a:t>材質選擇</a:t>
          </a:r>
          <a:endParaRPr lang="zh-TW" altLang="en-US" dirty="0"/>
        </a:p>
      </dgm:t>
    </dgm:pt>
    <dgm:pt modelId="{E188C757-F350-43AD-B64C-D555AD246E20}" type="parTrans" cxnId="{26E2004C-0209-4DF3-86FB-70425B36CDAF}">
      <dgm:prSet/>
      <dgm:spPr/>
      <dgm:t>
        <a:bodyPr/>
        <a:lstStyle/>
        <a:p>
          <a:endParaRPr lang="zh-TW" altLang="en-US"/>
        </a:p>
      </dgm:t>
    </dgm:pt>
    <dgm:pt modelId="{1F64DF2F-B78D-4BCF-AC92-2CC3B27E4242}" type="sibTrans" cxnId="{26E2004C-0209-4DF3-86FB-70425B36CDAF}">
      <dgm:prSet/>
      <dgm:spPr/>
      <dgm:t>
        <a:bodyPr/>
        <a:lstStyle/>
        <a:p>
          <a:endParaRPr lang="zh-TW" altLang="en-US"/>
        </a:p>
      </dgm:t>
    </dgm:pt>
    <dgm:pt modelId="{29312821-54AF-4D01-8CCC-03A7B8E796AD}">
      <dgm:prSet phldrT="[文字]"/>
      <dgm:spPr/>
      <dgm:t>
        <a:bodyPr/>
        <a:lstStyle/>
        <a:p>
          <a:r>
            <a:rPr lang="zh-TW" altLang="en-US" dirty="0" smtClean="0"/>
            <a:t>色彩心理學</a:t>
          </a:r>
          <a:endParaRPr lang="en-US" altLang="zh-TW" dirty="0" smtClean="0"/>
        </a:p>
        <a:p>
          <a:r>
            <a:rPr lang="en-US" b="0" i="0" dirty="0" smtClean="0"/>
            <a:t>Maslow</a:t>
          </a:r>
          <a:r>
            <a:rPr lang="zh-TW" altLang="en-US" b="0" i="0" dirty="0" smtClean="0"/>
            <a:t>精神層面</a:t>
          </a:r>
          <a:endParaRPr lang="zh-TW" altLang="en-US" dirty="0"/>
        </a:p>
      </dgm:t>
    </dgm:pt>
    <dgm:pt modelId="{7C63F7B5-2D19-43F1-A738-EAE52323D706}" type="parTrans" cxnId="{09E09B55-EF08-4959-A1A9-1B48EB8BF434}">
      <dgm:prSet/>
      <dgm:spPr/>
      <dgm:t>
        <a:bodyPr/>
        <a:lstStyle/>
        <a:p>
          <a:endParaRPr lang="zh-TW" altLang="en-US"/>
        </a:p>
      </dgm:t>
    </dgm:pt>
    <dgm:pt modelId="{2AAB7E1C-3B6F-42BA-A571-60C063C344D0}" type="sibTrans" cxnId="{09E09B55-EF08-4959-A1A9-1B48EB8BF434}">
      <dgm:prSet/>
      <dgm:spPr/>
      <dgm:t>
        <a:bodyPr/>
        <a:lstStyle/>
        <a:p>
          <a:endParaRPr lang="zh-TW" altLang="en-US"/>
        </a:p>
      </dgm:t>
    </dgm:pt>
    <dgm:pt modelId="{66B62FFE-1EED-485E-A18F-E32E0925F690}" type="pres">
      <dgm:prSet presAssocID="{7673EE5B-872B-45CC-8501-D29F430B83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AA0679-FF09-424C-A667-C9F8689ADB51}" type="pres">
      <dgm:prSet presAssocID="{9CEFEFC9-CA6E-492E-8E33-3B4137A40284}" presName="centerShape" presStyleLbl="node0" presStyleIdx="0" presStyleCnt="1" custLinFactNeighborX="-351" custLinFactNeighborY="5131"/>
      <dgm:spPr/>
      <dgm:t>
        <a:bodyPr/>
        <a:lstStyle/>
        <a:p>
          <a:endParaRPr lang="zh-TW" altLang="en-US"/>
        </a:p>
      </dgm:t>
    </dgm:pt>
    <dgm:pt modelId="{825FD879-6743-4879-B891-7D2EB3274D5B}" type="pres">
      <dgm:prSet presAssocID="{97BBECA3-CDE4-4448-B9CE-575395F178AB}" presName="parTrans" presStyleLbl="bgSibTrans2D1" presStyleIdx="0" presStyleCnt="3" custLinFactNeighborX="-1506" custLinFactNeighborY="20497"/>
      <dgm:spPr/>
    </dgm:pt>
    <dgm:pt modelId="{E8A85C82-93EE-4203-9ABF-A4AD505EE82A}" type="pres">
      <dgm:prSet presAssocID="{2CDC8D61-3CE8-48DC-9115-E0098EB57C30}" presName="node" presStyleLbl="node1" presStyleIdx="0" presStyleCnt="3" custScaleX="121808" custRadScaleRad="116684" custRadScaleInc="-14626">
        <dgm:presLayoutVars>
          <dgm:bulletEnabled val="1"/>
        </dgm:presLayoutVars>
      </dgm:prSet>
      <dgm:spPr/>
    </dgm:pt>
    <dgm:pt modelId="{9CA5D687-92A6-4070-A608-82F250179626}" type="pres">
      <dgm:prSet presAssocID="{E188C757-F350-43AD-B64C-D555AD246E20}" presName="parTrans" presStyleLbl="bgSibTrans2D1" presStyleIdx="1" presStyleCnt="3"/>
      <dgm:spPr/>
    </dgm:pt>
    <dgm:pt modelId="{11459817-6BD7-46CC-A17C-DE6519223865}" type="pres">
      <dgm:prSet presAssocID="{56E2F0A9-7D66-4272-9508-5AEADB96BC24}" presName="node" presStyleLbl="node1" presStyleIdx="1" presStyleCnt="3" custScaleX="141737">
        <dgm:presLayoutVars>
          <dgm:bulletEnabled val="1"/>
        </dgm:presLayoutVars>
      </dgm:prSet>
      <dgm:spPr/>
    </dgm:pt>
    <dgm:pt modelId="{86932199-BC26-4910-9571-3CACA9683798}" type="pres">
      <dgm:prSet presAssocID="{7C63F7B5-2D19-43F1-A738-EAE52323D706}" presName="parTrans" presStyleLbl="bgSibTrans2D1" presStyleIdx="2" presStyleCnt="3" custLinFactNeighborX="994" custLinFactNeighborY="21384"/>
      <dgm:spPr/>
    </dgm:pt>
    <dgm:pt modelId="{D2BEF21A-2ACA-4254-AFA1-81BE06594630}" type="pres">
      <dgm:prSet presAssocID="{29312821-54AF-4D01-8CCC-03A7B8E796AD}" presName="node" presStyleLbl="node1" presStyleIdx="2" presStyleCnt="3" custScaleX="132625" custRadScaleRad="113239" custRadScaleInc="181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E09B55-EF08-4959-A1A9-1B48EB8BF434}" srcId="{9CEFEFC9-CA6E-492E-8E33-3B4137A40284}" destId="{29312821-54AF-4D01-8CCC-03A7B8E796AD}" srcOrd="2" destOrd="0" parTransId="{7C63F7B5-2D19-43F1-A738-EAE52323D706}" sibTransId="{2AAB7E1C-3B6F-42BA-A571-60C063C344D0}"/>
    <dgm:cxn modelId="{F3CB58A0-0FCC-4DA7-9285-106E1FBD9D96}" type="presOf" srcId="{29312821-54AF-4D01-8CCC-03A7B8E796AD}" destId="{D2BEF21A-2ACA-4254-AFA1-81BE06594630}" srcOrd="0" destOrd="0" presId="urn:microsoft.com/office/officeart/2005/8/layout/radial4"/>
    <dgm:cxn modelId="{B437C3CE-36ED-4895-846D-91AEB88BEB57}" srcId="{9CEFEFC9-CA6E-492E-8E33-3B4137A40284}" destId="{2CDC8D61-3CE8-48DC-9115-E0098EB57C30}" srcOrd="0" destOrd="0" parTransId="{97BBECA3-CDE4-4448-B9CE-575395F178AB}" sibTransId="{866550C5-5A1B-487D-B563-E7AA4E0BE890}"/>
    <dgm:cxn modelId="{26E2004C-0209-4DF3-86FB-70425B36CDAF}" srcId="{9CEFEFC9-CA6E-492E-8E33-3B4137A40284}" destId="{56E2F0A9-7D66-4272-9508-5AEADB96BC24}" srcOrd="1" destOrd="0" parTransId="{E188C757-F350-43AD-B64C-D555AD246E20}" sibTransId="{1F64DF2F-B78D-4BCF-AC92-2CC3B27E4242}"/>
    <dgm:cxn modelId="{1BA19282-F15B-429F-B037-6AB2654B9794}" srcId="{7673EE5B-872B-45CC-8501-D29F430B83F1}" destId="{9CEFEFC9-CA6E-492E-8E33-3B4137A40284}" srcOrd="0" destOrd="0" parTransId="{3878ADFF-27EF-4875-B39D-7515D64AC502}" sibTransId="{31F9431E-AC82-4EFD-B68E-5910089DDF8E}"/>
    <dgm:cxn modelId="{287E9C86-7866-4146-B001-8BCA417A25C6}" type="presOf" srcId="{7673EE5B-872B-45CC-8501-D29F430B83F1}" destId="{66B62FFE-1EED-485E-A18F-E32E0925F690}" srcOrd="0" destOrd="0" presId="urn:microsoft.com/office/officeart/2005/8/layout/radial4"/>
    <dgm:cxn modelId="{3FDFFF47-FAAF-4B48-901A-A44B829F204F}" type="presOf" srcId="{9CEFEFC9-CA6E-492E-8E33-3B4137A40284}" destId="{F8AA0679-FF09-424C-A667-C9F8689ADB51}" srcOrd="0" destOrd="0" presId="urn:microsoft.com/office/officeart/2005/8/layout/radial4"/>
    <dgm:cxn modelId="{775ECF47-6565-4A35-B4BF-1B461429C113}" type="presOf" srcId="{2CDC8D61-3CE8-48DC-9115-E0098EB57C30}" destId="{E8A85C82-93EE-4203-9ABF-A4AD505EE82A}" srcOrd="0" destOrd="0" presId="urn:microsoft.com/office/officeart/2005/8/layout/radial4"/>
    <dgm:cxn modelId="{BB38A14A-20C0-4310-A30F-7C6BF13936B0}" type="presOf" srcId="{56E2F0A9-7D66-4272-9508-5AEADB96BC24}" destId="{11459817-6BD7-46CC-A17C-DE6519223865}" srcOrd="0" destOrd="0" presId="urn:microsoft.com/office/officeart/2005/8/layout/radial4"/>
    <dgm:cxn modelId="{754379AB-9824-4396-AAAA-5FEFA3E0F122}" type="presOf" srcId="{E188C757-F350-43AD-B64C-D555AD246E20}" destId="{9CA5D687-92A6-4070-A608-82F250179626}" srcOrd="0" destOrd="0" presId="urn:microsoft.com/office/officeart/2005/8/layout/radial4"/>
    <dgm:cxn modelId="{E8B19F38-338B-44E3-9456-02954D4A5031}" type="presOf" srcId="{7C63F7B5-2D19-43F1-A738-EAE52323D706}" destId="{86932199-BC26-4910-9571-3CACA9683798}" srcOrd="0" destOrd="0" presId="urn:microsoft.com/office/officeart/2005/8/layout/radial4"/>
    <dgm:cxn modelId="{C9FE4620-592A-4FFC-AD76-7609569BE5EC}" type="presOf" srcId="{97BBECA3-CDE4-4448-B9CE-575395F178AB}" destId="{825FD879-6743-4879-B891-7D2EB3274D5B}" srcOrd="0" destOrd="0" presId="urn:microsoft.com/office/officeart/2005/8/layout/radial4"/>
    <dgm:cxn modelId="{8F65C290-2565-4E55-B516-807F235C2B02}" type="presParOf" srcId="{66B62FFE-1EED-485E-A18F-E32E0925F690}" destId="{F8AA0679-FF09-424C-A667-C9F8689ADB51}" srcOrd="0" destOrd="0" presId="urn:microsoft.com/office/officeart/2005/8/layout/radial4"/>
    <dgm:cxn modelId="{ABD54616-CDC9-4CA0-8FB1-356556CB92A7}" type="presParOf" srcId="{66B62FFE-1EED-485E-A18F-E32E0925F690}" destId="{825FD879-6743-4879-B891-7D2EB3274D5B}" srcOrd="1" destOrd="0" presId="urn:microsoft.com/office/officeart/2005/8/layout/radial4"/>
    <dgm:cxn modelId="{553306DF-CBE1-41EC-A3EE-43850525A79C}" type="presParOf" srcId="{66B62FFE-1EED-485E-A18F-E32E0925F690}" destId="{E8A85C82-93EE-4203-9ABF-A4AD505EE82A}" srcOrd="2" destOrd="0" presId="urn:microsoft.com/office/officeart/2005/8/layout/radial4"/>
    <dgm:cxn modelId="{2563C93C-338A-4604-8151-3188C9A051B4}" type="presParOf" srcId="{66B62FFE-1EED-485E-A18F-E32E0925F690}" destId="{9CA5D687-92A6-4070-A608-82F250179626}" srcOrd="3" destOrd="0" presId="urn:microsoft.com/office/officeart/2005/8/layout/radial4"/>
    <dgm:cxn modelId="{4A018A19-50E4-407F-A22B-05EDE9D0ADD1}" type="presParOf" srcId="{66B62FFE-1EED-485E-A18F-E32E0925F690}" destId="{11459817-6BD7-46CC-A17C-DE6519223865}" srcOrd="4" destOrd="0" presId="urn:microsoft.com/office/officeart/2005/8/layout/radial4"/>
    <dgm:cxn modelId="{5FF2E6E7-C884-4291-8D6B-F9FA60AD513C}" type="presParOf" srcId="{66B62FFE-1EED-485E-A18F-E32E0925F690}" destId="{86932199-BC26-4910-9571-3CACA9683798}" srcOrd="5" destOrd="0" presId="urn:microsoft.com/office/officeart/2005/8/layout/radial4"/>
    <dgm:cxn modelId="{441838DD-2C97-47D6-B0A1-AF1A581C3E65}" type="presParOf" srcId="{66B62FFE-1EED-485E-A18F-E32E0925F690}" destId="{D2BEF21A-2ACA-4254-AFA1-81BE0659463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3EE5B-872B-45CC-8501-D29F430B83F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CEFEFC9-CA6E-492E-8E33-3B4137A40284}">
      <dgm:prSet phldrT="[文字]"/>
      <dgm:spPr/>
      <dgm:t>
        <a:bodyPr/>
        <a:lstStyle/>
        <a:p>
          <a:r>
            <a:rPr lang="zh-TW" altLang="en-US" dirty="0" smtClean="0"/>
            <a:t>鴨鴨</a:t>
          </a:r>
          <a:endParaRPr lang="en-US" altLang="zh-TW" dirty="0" smtClean="0"/>
        </a:p>
        <a:p>
          <a:r>
            <a:rPr lang="zh-TW" altLang="en-US" dirty="0" smtClean="0"/>
            <a:t>彈力手套</a:t>
          </a:r>
          <a:endParaRPr lang="zh-TW" altLang="en-US" dirty="0"/>
        </a:p>
      </dgm:t>
    </dgm:pt>
    <dgm:pt modelId="{3878ADFF-27EF-4875-B39D-7515D64AC502}" type="parTrans" cxnId="{1BA19282-F15B-429F-B037-6AB2654B9794}">
      <dgm:prSet/>
      <dgm:spPr/>
      <dgm:t>
        <a:bodyPr/>
        <a:lstStyle/>
        <a:p>
          <a:endParaRPr lang="zh-TW" altLang="en-US"/>
        </a:p>
      </dgm:t>
    </dgm:pt>
    <dgm:pt modelId="{31F9431E-AC82-4EFD-B68E-5910089DDF8E}" type="sibTrans" cxnId="{1BA19282-F15B-429F-B037-6AB2654B9794}">
      <dgm:prSet/>
      <dgm:spPr/>
      <dgm:t>
        <a:bodyPr/>
        <a:lstStyle/>
        <a:p>
          <a:endParaRPr lang="zh-TW" altLang="en-US"/>
        </a:p>
      </dgm:t>
    </dgm:pt>
    <dgm:pt modelId="{2CDC8D61-3CE8-48DC-9115-E0098EB57C30}">
      <dgm:prSet phldrT="[文字]"/>
      <dgm:spPr/>
      <dgm:t>
        <a:bodyPr/>
        <a:lstStyle/>
        <a:p>
          <a:r>
            <a:rPr lang="zh-TW" altLang="en-US" dirty="0" smtClean="0"/>
            <a:t>手套</a:t>
          </a:r>
          <a:endParaRPr lang="en-US" altLang="zh-TW" dirty="0" smtClean="0"/>
        </a:p>
        <a:p>
          <a:r>
            <a:rPr lang="zh-TW" altLang="en-US" dirty="0" smtClean="0"/>
            <a:t>彈力、透氣</a:t>
          </a:r>
          <a:endParaRPr lang="zh-TW" altLang="en-US" dirty="0"/>
        </a:p>
      </dgm:t>
    </dgm:pt>
    <dgm:pt modelId="{97BBECA3-CDE4-4448-B9CE-575395F178AB}" type="parTrans" cxnId="{B437C3CE-36ED-4895-846D-91AEB88BEB57}">
      <dgm:prSet/>
      <dgm:spPr/>
      <dgm:t>
        <a:bodyPr/>
        <a:lstStyle/>
        <a:p>
          <a:endParaRPr lang="zh-TW" altLang="en-US"/>
        </a:p>
      </dgm:t>
    </dgm:pt>
    <dgm:pt modelId="{866550C5-5A1B-487D-B563-E7AA4E0BE890}" type="sibTrans" cxnId="{B437C3CE-36ED-4895-846D-91AEB88BEB57}">
      <dgm:prSet/>
      <dgm:spPr/>
      <dgm:t>
        <a:bodyPr/>
        <a:lstStyle/>
        <a:p>
          <a:endParaRPr lang="zh-TW" altLang="en-US"/>
        </a:p>
      </dgm:t>
    </dgm:pt>
    <dgm:pt modelId="{56E2F0A9-7D66-4272-9508-5AEADB96BC24}">
      <dgm:prSet phldrT="[文字]"/>
      <dgm:spPr/>
      <dgm:t>
        <a:bodyPr/>
        <a:lstStyle/>
        <a:p>
          <a:r>
            <a:rPr lang="zh-TW" altLang="en-US" dirty="0" smtClean="0"/>
            <a:t>彈力支架</a:t>
          </a:r>
          <a:endParaRPr lang="en-US" altLang="zh-TW" dirty="0" smtClean="0"/>
        </a:p>
        <a:p>
          <a:r>
            <a:rPr lang="zh-TW" altLang="en-US" dirty="0" smtClean="0"/>
            <a:t>抗阻力肌肉訓練</a:t>
          </a:r>
          <a:endParaRPr lang="en-US" altLang="zh-TW" dirty="0" smtClean="0"/>
        </a:p>
        <a:p>
          <a:r>
            <a:rPr lang="zh-TW" altLang="en-US" dirty="0" smtClean="0"/>
            <a:t>材質選擇</a:t>
          </a:r>
          <a:endParaRPr lang="zh-TW" altLang="en-US" dirty="0"/>
        </a:p>
      </dgm:t>
    </dgm:pt>
    <dgm:pt modelId="{E188C757-F350-43AD-B64C-D555AD246E20}" type="parTrans" cxnId="{26E2004C-0209-4DF3-86FB-70425B36CDAF}">
      <dgm:prSet/>
      <dgm:spPr/>
      <dgm:t>
        <a:bodyPr/>
        <a:lstStyle/>
        <a:p>
          <a:endParaRPr lang="zh-TW" altLang="en-US"/>
        </a:p>
      </dgm:t>
    </dgm:pt>
    <dgm:pt modelId="{1F64DF2F-B78D-4BCF-AC92-2CC3B27E4242}" type="sibTrans" cxnId="{26E2004C-0209-4DF3-86FB-70425B36CDAF}">
      <dgm:prSet/>
      <dgm:spPr/>
      <dgm:t>
        <a:bodyPr/>
        <a:lstStyle/>
        <a:p>
          <a:endParaRPr lang="zh-TW" altLang="en-US"/>
        </a:p>
      </dgm:t>
    </dgm:pt>
    <dgm:pt modelId="{29312821-54AF-4D01-8CCC-03A7B8E796AD}">
      <dgm:prSet phldrT="[文字]"/>
      <dgm:spPr/>
      <dgm:t>
        <a:bodyPr/>
        <a:lstStyle/>
        <a:p>
          <a:r>
            <a:rPr lang="zh-TW" altLang="en-US" dirty="0" smtClean="0"/>
            <a:t>色彩心理學</a:t>
          </a:r>
          <a:endParaRPr lang="en-US" altLang="zh-TW" dirty="0" smtClean="0"/>
        </a:p>
        <a:p>
          <a:r>
            <a:rPr lang="en-US" b="0" i="0" dirty="0" smtClean="0"/>
            <a:t>Maslow</a:t>
          </a:r>
          <a:r>
            <a:rPr lang="zh-TW" altLang="en-US" b="0" i="0" dirty="0" smtClean="0"/>
            <a:t>精神層面</a:t>
          </a:r>
          <a:endParaRPr lang="zh-TW" altLang="en-US" dirty="0"/>
        </a:p>
      </dgm:t>
    </dgm:pt>
    <dgm:pt modelId="{7C63F7B5-2D19-43F1-A738-EAE52323D706}" type="parTrans" cxnId="{09E09B55-EF08-4959-A1A9-1B48EB8BF434}">
      <dgm:prSet/>
      <dgm:spPr/>
      <dgm:t>
        <a:bodyPr/>
        <a:lstStyle/>
        <a:p>
          <a:endParaRPr lang="zh-TW" altLang="en-US"/>
        </a:p>
      </dgm:t>
    </dgm:pt>
    <dgm:pt modelId="{2AAB7E1C-3B6F-42BA-A571-60C063C344D0}" type="sibTrans" cxnId="{09E09B55-EF08-4959-A1A9-1B48EB8BF434}">
      <dgm:prSet/>
      <dgm:spPr/>
      <dgm:t>
        <a:bodyPr/>
        <a:lstStyle/>
        <a:p>
          <a:endParaRPr lang="zh-TW" altLang="en-US"/>
        </a:p>
      </dgm:t>
    </dgm:pt>
    <dgm:pt modelId="{66B62FFE-1EED-485E-A18F-E32E0925F690}" type="pres">
      <dgm:prSet presAssocID="{7673EE5B-872B-45CC-8501-D29F430B83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AA0679-FF09-424C-A667-C9F8689ADB51}" type="pres">
      <dgm:prSet presAssocID="{9CEFEFC9-CA6E-492E-8E33-3B4137A40284}" presName="centerShape" presStyleLbl="node0" presStyleIdx="0" presStyleCnt="1" custLinFactNeighborX="-351" custLinFactNeighborY="5131"/>
      <dgm:spPr/>
      <dgm:t>
        <a:bodyPr/>
        <a:lstStyle/>
        <a:p>
          <a:endParaRPr lang="zh-TW" altLang="en-US"/>
        </a:p>
      </dgm:t>
    </dgm:pt>
    <dgm:pt modelId="{825FD879-6743-4879-B891-7D2EB3274D5B}" type="pres">
      <dgm:prSet presAssocID="{97BBECA3-CDE4-4448-B9CE-575395F178AB}" presName="parTrans" presStyleLbl="bgSibTrans2D1" presStyleIdx="0" presStyleCnt="3" custLinFactNeighborX="-1506" custLinFactNeighborY="20497"/>
      <dgm:spPr/>
    </dgm:pt>
    <dgm:pt modelId="{E8A85C82-93EE-4203-9ABF-A4AD505EE82A}" type="pres">
      <dgm:prSet presAssocID="{2CDC8D61-3CE8-48DC-9115-E0098EB57C30}" presName="node" presStyleLbl="node1" presStyleIdx="0" presStyleCnt="3" custScaleX="121808" custRadScaleRad="116684" custRadScaleInc="-14626">
        <dgm:presLayoutVars>
          <dgm:bulletEnabled val="1"/>
        </dgm:presLayoutVars>
      </dgm:prSet>
      <dgm:spPr/>
    </dgm:pt>
    <dgm:pt modelId="{9CA5D687-92A6-4070-A608-82F250179626}" type="pres">
      <dgm:prSet presAssocID="{E188C757-F350-43AD-B64C-D555AD246E20}" presName="parTrans" presStyleLbl="bgSibTrans2D1" presStyleIdx="1" presStyleCnt="3"/>
      <dgm:spPr/>
    </dgm:pt>
    <dgm:pt modelId="{11459817-6BD7-46CC-A17C-DE6519223865}" type="pres">
      <dgm:prSet presAssocID="{56E2F0A9-7D66-4272-9508-5AEADB96BC24}" presName="node" presStyleLbl="node1" presStyleIdx="1" presStyleCnt="3" custScaleX="141737">
        <dgm:presLayoutVars>
          <dgm:bulletEnabled val="1"/>
        </dgm:presLayoutVars>
      </dgm:prSet>
      <dgm:spPr/>
    </dgm:pt>
    <dgm:pt modelId="{86932199-BC26-4910-9571-3CACA9683798}" type="pres">
      <dgm:prSet presAssocID="{7C63F7B5-2D19-43F1-A738-EAE52323D706}" presName="parTrans" presStyleLbl="bgSibTrans2D1" presStyleIdx="2" presStyleCnt="3" custLinFactNeighborX="994" custLinFactNeighborY="21384"/>
      <dgm:spPr/>
    </dgm:pt>
    <dgm:pt modelId="{D2BEF21A-2ACA-4254-AFA1-81BE06594630}" type="pres">
      <dgm:prSet presAssocID="{29312821-54AF-4D01-8CCC-03A7B8E796AD}" presName="node" presStyleLbl="node1" presStyleIdx="2" presStyleCnt="3" custScaleX="132625" custRadScaleRad="113239" custRadScaleInc="181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3E1372-7354-4764-9699-8EE8D83F3F74}" type="presOf" srcId="{9CEFEFC9-CA6E-492E-8E33-3B4137A40284}" destId="{F8AA0679-FF09-424C-A667-C9F8689ADB51}" srcOrd="0" destOrd="0" presId="urn:microsoft.com/office/officeart/2005/8/layout/radial4"/>
    <dgm:cxn modelId="{09E09B55-EF08-4959-A1A9-1B48EB8BF434}" srcId="{9CEFEFC9-CA6E-492E-8E33-3B4137A40284}" destId="{29312821-54AF-4D01-8CCC-03A7B8E796AD}" srcOrd="2" destOrd="0" parTransId="{7C63F7B5-2D19-43F1-A738-EAE52323D706}" sibTransId="{2AAB7E1C-3B6F-42BA-A571-60C063C344D0}"/>
    <dgm:cxn modelId="{B437C3CE-36ED-4895-846D-91AEB88BEB57}" srcId="{9CEFEFC9-CA6E-492E-8E33-3B4137A40284}" destId="{2CDC8D61-3CE8-48DC-9115-E0098EB57C30}" srcOrd="0" destOrd="0" parTransId="{97BBECA3-CDE4-4448-B9CE-575395F178AB}" sibTransId="{866550C5-5A1B-487D-B563-E7AA4E0BE890}"/>
    <dgm:cxn modelId="{26E2004C-0209-4DF3-86FB-70425B36CDAF}" srcId="{9CEFEFC9-CA6E-492E-8E33-3B4137A40284}" destId="{56E2F0A9-7D66-4272-9508-5AEADB96BC24}" srcOrd="1" destOrd="0" parTransId="{E188C757-F350-43AD-B64C-D555AD246E20}" sibTransId="{1F64DF2F-B78D-4BCF-AC92-2CC3B27E4242}"/>
    <dgm:cxn modelId="{D55B0E59-CADC-4EC6-A7B4-593A5A87EE0B}" type="presOf" srcId="{7673EE5B-872B-45CC-8501-D29F430B83F1}" destId="{66B62FFE-1EED-485E-A18F-E32E0925F690}" srcOrd="0" destOrd="0" presId="urn:microsoft.com/office/officeart/2005/8/layout/radial4"/>
    <dgm:cxn modelId="{1BA19282-F15B-429F-B037-6AB2654B9794}" srcId="{7673EE5B-872B-45CC-8501-D29F430B83F1}" destId="{9CEFEFC9-CA6E-492E-8E33-3B4137A40284}" srcOrd="0" destOrd="0" parTransId="{3878ADFF-27EF-4875-B39D-7515D64AC502}" sibTransId="{31F9431E-AC82-4EFD-B68E-5910089DDF8E}"/>
    <dgm:cxn modelId="{ACFA103E-4BFB-46B1-A819-6A26DB9A9643}" type="presOf" srcId="{E188C757-F350-43AD-B64C-D555AD246E20}" destId="{9CA5D687-92A6-4070-A608-82F250179626}" srcOrd="0" destOrd="0" presId="urn:microsoft.com/office/officeart/2005/8/layout/radial4"/>
    <dgm:cxn modelId="{4C2F0F45-2F80-4EFF-9E5A-B0D90651C13C}" type="presOf" srcId="{7C63F7B5-2D19-43F1-A738-EAE52323D706}" destId="{86932199-BC26-4910-9571-3CACA9683798}" srcOrd="0" destOrd="0" presId="urn:microsoft.com/office/officeart/2005/8/layout/radial4"/>
    <dgm:cxn modelId="{2CB8E09A-51C5-4962-939A-9C69F34DD117}" type="presOf" srcId="{29312821-54AF-4D01-8CCC-03A7B8E796AD}" destId="{D2BEF21A-2ACA-4254-AFA1-81BE06594630}" srcOrd="0" destOrd="0" presId="urn:microsoft.com/office/officeart/2005/8/layout/radial4"/>
    <dgm:cxn modelId="{42ED36F0-3CEF-4026-9791-406184714938}" type="presOf" srcId="{97BBECA3-CDE4-4448-B9CE-575395F178AB}" destId="{825FD879-6743-4879-B891-7D2EB3274D5B}" srcOrd="0" destOrd="0" presId="urn:microsoft.com/office/officeart/2005/8/layout/radial4"/>
    <dgm:cxn modelId="{B86FE15D-1295-43A5-85B0-51ABA75C9250}" type="presOf" srcId="{2CDC8D61-3CE8-48DC-9115-E0098EB57C30}" destId="{E8A85C82-93EE-4203-9ABF-A4AD505EE82A}" srcOrd="0" destOrd="0" presId="urn:microsoft.com/office/officeart/2005/8/layout/radial4"/>
    <dgm:cxn modelId="{6F5410C6-CB42-4E94-91AE-37D4D02FED5F}" type="presOf" srcId="{56E2F0A9-7D66-4272-9508-5AEADB96BC24}" destId="{11459817-6BD7-46CC-A17C-DE6519223865}" srcOrd="0" destOrd="0" presId="urn:microsoft.com/office/officeart/2005/8/layout/radial4"/>
    <dgm:cxn modelId="{EE51CA2B-E324-426A-B71C-EAE644DAE078}" type="presParOf" srcId="{66B62FFE-1EED-485E-A18F-E32E0925F690}" destId="{F8AA0679-FF09-424C-A667-C9F8689ADB51}" srcOrd="0" destOrd="0" presId="urn:microsoft.com/office/officeart/2005/8/layout/radial4"/>
    <dgm:cxn modelId="{A205B664-A2E8-4F4C-AAAC-3D4E0CC48933}" type="presParOf" srcId="{66B62FFE-1EED-485E-A18F-E32E0925F690}" destId="{825FD879-6743-4879-B891-7D2EB3274D5B}" srcOrd="1" destOrd="0" presId="urn:microsoft.com/office/officeart/2005/8/layout/radial4"/>
    <dgm:cxn modelId="{2FF4C81C-BD42-4E7A-BD7C-3E4A5BB7EC26}" type="presParOf" srcId="{66B62FFE-1EED-485E-A18F-E32E0925F690}" destId="{E8A85C82-93EE-4203-9ABF-A4AD505EE82A}" srcOrd="2" destOrd="0" presId="urn:microsoft.com/office/officeart/2005/8/layout/radial4"/>
    <dgm:cxn modelId="{55E9E3CB-0910-410B-8637-1B371E92E111}" type="presParOf" srcId="{66B62FFE-1EED-485E-A18F-E32E0925F690}" destId="{9CA5D687-92A6-4070-A608-82F250179626}" srcOrd="3" destOrd="0" presId="urn:microsoft.com/office/officeart/2005/8/layout/radial4"/>
    <dgm:cxn modelId="{352EE7B2-24F8-4927-B0CB-47A5FABF7525}" type="presParOf" srcId="{66B62FFE-1EED-485E-A18F-E32E0925F690}" destId="{11459817-6BD7-46CC-A17C-DE6519223865}" srcOrd="4" destOrd="0" presId="urn:microsoft.com/office/officeart/2005/8/layout/radial4"/>
    <dgm:cxn modelId="{6BC38D2E-A530-4238-9938-D647F8FB62DC}" type="presParOf" srcId="{66B62FFE-1EED-485E-A18F-E32E0925F690}" destId="{86932199-BC26-4910-9571-3CACA9683798}" srcOrd="5" destOrd="0" presId="urn:microsoft.com/office/officeart/2005/8/layout/radial4"/>
    <dgm:cxn modelId="{AD221FF0-77C8-4D39-BE51-F5454364412D}" type="presParOf" srcId="{66B62FFE-1EED-485E-A18F-E32E0925F690}" destId="{D2BEF21A-2ACA-4254-AFA1-81BE0659463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AA0679-FF09-424C-A667-C9F8689ADB51}">
      <dsp:nvSpPr>
        <dsp:cNvPr id="0" name=""/>
        <dsp:cNvSpPr/>
      </dsp:nvSpPr>
      <dsp:spPr>
        <a:xfrm>
          <a:off x="3136667" y="2486634"/>
          <a:ext cx="2085365" cy="2085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鴨鴨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彈力手套</a:t>
          </a:r>
          <a:endParaRPr lang="zh-TW" altLang="en-US" sz="2800" kern="1200" dirty="0"/>
        </a:p>
      </dsp:txBody>
      <dsp:txXfrm>
        <a:off x="3136667" y="2486634"/>
        <a:ext cx="2085365" cy="2085365"/>
      </dsp:txXfrm>
    </dsp:sp>
    <dsp:sp modelId="{825FD879-6743-4879-B891-7D2EB3274D5B}">
      <dsp:nvSpPr>
        <dsp:cNvPr id="0" name=""/>
        <dsp:cNvSpPr/>
      </dsp:nvSpPr>
      <dsp:spPr>
        <a:xfrm rot="12383918">
          <a:off x="1201147" y="2390555"/>
          <a:ext cx="2013932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85C82-93EE-4203-9ABF-A4AD505EE82A}">
      <dsp:nvSpPr>
        <dsp:cNvPr id="0" name=""/>
        <dsp:cNvSpPr/>
      </dsp:nvSpPr>
      <dsp:spPr>
        <a:xfrm>
          <a:off x="129914" y="1325750"/>
          <a:ext cx="2413134" cy="1584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手套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彈力、透氣</a:t>
          </a:r>
          <a:endParaRPr lang="zh-TW" altLang="en-US" sz="2400" kern="1200" dirty="0"/>
        </a:p>
      </dsp:txBody>
      <dsp:txXfrm>
        <a:off x="129914" y="1325750"/>
        <a:ext cx="2413134" cy="1584877"/>
      </dsp:txXfrm>
    </dsp:sp>
    <dsp:sp modelId="{9CA5D687-92A6-4070-A608-82F250179626}">
      <dsp:nvSpPr>
        <dsp:cNvPr id="0" name=""/>
        <dsp:cNvSpPr/>
      </dsp:nvSpPr>
      <dsp:spPr>
        <a:xfrm rot="16224121">
          <a:off x="3393009" y="1296481"/>
          <a:ext cx="1599846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9817-6BD7-46CC-A17C-DE6519223865}">
      <dsp:nvSpPr>
        <dsp:cNvPr id="0" name=""/>
        <dsp:cNvSpPr/>
      </dsp:nvSpPr>
      <dsp:spPr>
        <a:xfrm>
          <a:off x="2794571" y="1303"/>
          <a:ext cx="2807947" cy="1584877"/>
        </a:xfrm>
        <a:prstGeom prst="roundRect">
          <a:avLst>
            <a:gd name="adj" fmla="val 1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彈力支架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抗阻力肌肉訓練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材質選擇</a:t>
          </a:r>
          <a:endParaRPr lang="zh-TW" altLang="en-US" sz="2400" kern="1200" dirty="0"/>
        </a:p>
      </dsp:txBody>
      <dsp:txXfrm>
        <a:off x="2794571" y="1303"/>
        <a:ext cx="2807947" cy="1584877"/>
      </dsp:txXfrm>
    </dsp:sp>
    <dsp:sp modelId="{86932199-BC26-4910-9571-3CACA9683798}">
      <dsp:nvSpPr>
        <dsp:cNvPr id="0" name=""/>
        <dsp:cNvSpPr/>
      </dsp:nvSpPr>
      <dsp:spPr>
        <a:xfrm rot="20159524">
          <a:off x="5170691" y="2490400"/>
          <a:ext cx="1957695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F21A-2ACA-4254-AFA1-81BE06594630}">
      <dsp:nvSpPr>
        <dsp:cNvPr id="0" name=""/>
        <dsp:cNvSpPr/>
      </dsp:nvSpPr>
      <dsp:spPr>
        <a:xfrm>
          <a:off x="5710531" y="1469777"/>
          <a:ext cx="2627430" cy="1584877"/>
        </a:xfrm>
        <a:prstGeom prst="roundRect">
          <a:avLst>
            <a:gd name="adj" fmla="val 1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色彩心理學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Maslow</a:t>
          </a:r>
          <a:r>
            <a:rPr lang="zh-TW" altLang="en-US" sz="2400" b="0" i="0" kern="1200" dirty="0" smtClean="0"/>
            <a:t>精神層面</a:t>
          </a:r>
          <a:endParaRPr lang="zh-TW" altLang="en-US" sz="2400" kern="1200" dirty="0"/>
        </a:p>
      </dsp:txBody>
      <dsp:txXfrm>
        <a:off x="5710531" y="1469777"/>
        <a:ext cx="2627430" cy="15848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AA0679-FF09-424C-A667-C9F8689ADB51}">
      <dsp:nvSpPr>
        <dsp:cNvPr id="0" name=""/>
        <dsp:cNvSpPr/>
      </dsp:nvSpPr>
      <dsp:spPr>
        <a:xfrm>
          <a:off x="3136667" y="2486634"/>
          <a:ext cx="2085365" cy="2085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鴨鴨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彈力手套</a:t>
          </a:r>
          <a:endParaRPr lang="zh-TW" altLang="en-US" sz="2800" kern="1200" dirty="0"/>
        </a:p>
      </dsp:txBody>
      <dsp:txXfrm>
        <a:off x="3136667" y="2486634"/>
        <a:ext cx="2085365" cy="2085365"/>
      </dsp:txXfrm>
    </dsp:sp>
    <dsp:sp modelId="{825FD879-6743-4879-B891-7D2EB3274D5B}">
      <dsp:nvSpPr>
        <dsp:cNvPr id="0" name=""/>
        <dsp:cNvSpPr/>
      </dsp:nvSpPr>
      <dsp:spPr>
        <a:xfrm rot="12383918">
          <a:off x="1201147" y="2390555"/>
          <a:ext cx="2013932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85C82-93EE-4203-9ABF-A4AD505EE82A}">
      <dsp:nvSpPr>
        <dsp:cNvPr id="0" name=""/>
        <dsp:cNvSpPr/>
      </dsp:nvSpPr>
      <dsp:spPr>
        <a:xfrm>
          <a:off x="129914" y="1325750"/>
          <a:ext cx="2413134" cy="1584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手套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彈力、透氣</a:t>
          </a:r>
          <a:endParaRPr lang="zh-TW" altLang="en-US" sz="2400" kern="1200" dirty="0"/>
        </a:p>
      </dsp:txBody>
      <dsp:txXfrm>
        <a:off x="129914" y="1325750"/>
        <a:ext cx="2413134" cy="1584877"/>
      </dsp:txXfrm>
    </dsp:sp>
    <dsp:sp modelId="{9CA5D687-92A6-4070-A608-82F250179626}">
      <dsp:nvSpPr>
        <dsp:cNvPr id="0" name=""/>
        <dsp:cNvSpPr/>
      </dsp:nvSpPr>
      <dsp:spPr>
        <a:xfrm rot="16224121">
          <a:off x="3393009" y="1296481"/>
          <a:ext cx="1599846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9817-6BD7-46CC-A17C-DE6519223865}">
      <dsp:nvSpPr>
        <dsp:cNvPr id="0" name=""/>
        <dsp:cNvSpPr/>
      </dsp:nvSpPr>
      <dsp:spPr>
        <a:xfrm>
          <a:off x="2794571" y="1303"/>
          <a:ext cx="2807947" cy="1584877"/>
        </a:xfrm>
        <a:prstGeom prst="roundRect">
          <a:avLst>
            <a:gd name="adj" fmla="val 1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彈力支架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抗阻力肌肉訓練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材質選擇</a:t>
          </a:r>
          <a:endParaRPr lang="zh-TW" altLang="en-US" sz="2400" kern="1200" dirty="0"/>
        </a:p>
      </dsp:txBody>
      <dsp:txXfrm>
        <a:off x="2794571" y="1303"/>
        <a:ext cx="2807947" cy="1584877"/>
      </dsp:txXfrm>
    </dsp:sp>
    <dsp:sp modelId="{86932199-BC26-4910-9571-3CACA9683798}">
      <dsp:nvSpPr>
        <dsp:cNvPr id="0" name=""/>
        <dsp:cNvSpPr/>
      </dsp:nvSpPr>
      <dsp:spPr>
        <a:xfrm rot="20159524">
          <a:off x="5170691" y="2490400"/>
          <a:ext cx="1957695" cy="5943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F21A-2ACA-4254-AFA1-81BE06594630}">
      <dsp:nvSpPr>
        <dsp:cNvPr id="0" name=""/>
        <dsp:cNvSpPr/>
      </dsp:nvSpPr>
      <dsp:spPr>
        <a:xfrm>
          <a:off x="5710531" y="1469777"/>
          <a:ext cx="2627430" cy="1584877"/>
        </a:xfrm>
        <a:prstGeom prst="roundRect">
          <a:avLst>
            <a:gd name="adj" fmla="val 1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色彩心理學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Maslow</a:t>
          </a:r>
          <a:r>
            <a:rPr lang="zh-TW" altLang="en-US" sz="2400" b="0" i="0" kern="1200" dirty="0" smtClean="0"/>
            <a:t>精神層面</a:t>
          </a:r>
          <a:endParaRPr lang="zh-TW" altLang="en-US" sz="2400" kern="1200" dirty="0"/>
        </a:p>
      </dsp:txBody>
      <dsp:txXfrm>
        <a:off x="5710531" y="1469777"/>
        <a:ext cx="2627430" cy="1584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8880-5D0B-4E62-87C9-614FA9417673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6298-1267-44F0-AE54-87859D696B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8471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大家好歡迎來到重要的創新專題期末報告時間</a:t>
            </a:r>
          </a:p>
          <a:p>
            <a:r>
              <a:rPr lang="zh-TW" altLang="en-US" dirty="0" smtClean="0"/>
              <a:t>以下是我的超強組員  燈稜</a:t>
            </a:r>
          </a:p>
          <a:p>
            <a:r>
              <a:rPr lang="zh-TW" altLang="en-US" dirty="0" smtClean="0"/>
              <a:t>指導老師是 陳美滿老師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我們想讓手套，不單純只是手套，融合了色彩心理學，讓使用者在復健過程中，</a:t>
            </a:r>
          </a:p>
          <a:p>
            <a:r>
              <a:rPr lang="zh-TW" altLang="en-US" dirty="0" smtClean="0"/>
              <a:t>  有新奇甚至時尚感。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馬斯洛這個專家呢，把人的需求分為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個階段，色彩的設計就是針對人的精神層次，</a:t>
            </a:r>
          </a:p>
          <a:p>
            <a:r>
              <a:rPr lang="zh-TW" altLang="en-US" dirty="0" smtClean="0"/>
              <a:t>    它能帶給人強烈的生理及心理效應。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後挑出了兩個具有正向意義的顏色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黃橙色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有提振精神、集中注意力的效果</a:t>
            </a:r>
          </a:p>
          <a:p>
            <a:r>
              <a:rPr lang="zh-TW" altLang="en-US" dirty="0" smtClean="0"/>
              <a:t>綠色</a:t>
            </a:r>
            <a:r>
              <a:rPr lang="en-US" altLang="zh-TW" dirty="0" smtClean="0"/>
              <a:t>:</a:t>
            </a:r>
            <a:r>
              <a:rPr lang="zh-TW" altLang="en-US" dirty="0" smtClean="0"/>
              <a:t>舒緩疲勞</a:t>
            </a:r>
          </a:p>
          <a:p>
            <a:r>
              <a:rPr lang="zh-TW" altLang="en-US" dirty="0" smtClean="0"/>
              <a:t>畢竟復健路程是需要毅力的，且艱辛，所以相信這兩種顏色的選擇是能幫助到使用者的。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/>
              <a:t>受傷後的</a:t>
            </a:r>
            <a:r>
              <a:rPr lang="en-US" altLang="zh-TW" dirty="0" smtClean="0"/>
              <a:t>6</a:t>
            </a:r>
            <a:r>
              <a:rPr lang="zh-TW" altLang="zh-TW" dirty="0" smtClean="0"/>
              <a:t>到</a:t>
            </a:r>
            <a:r>
              <a:rPr lang="en-US" altLang="zh-TW" dirty="0" smtClean="0"/>
              <a:t>8</a:t>
            </a:r>
            <a:r>
              <a:rPr lang="zh-TW" altLang="zh-TW" dirty="0" smtClean="0"/>
              <a:t>小時內是出血期，之後是持續的發炎期，手部外傷的組織開始修補及增生損毀的細胞，且之後高分子</a:t>
            </a:r>
            <a:r>
              <a:rPr lang="zh-TW" altLang="zh-TW" dirty="0" smtClean="0">
                <a:solidFill>
                  <a:srgbClr val="FF0000"/>
                </a:solidFill>
              </a:rPr>
              <a:t>蛋白質沉澱堆積於關節腔及附近的軟組織間</a:t>
            </a:r>
            <a:r>
              <a:rPr lang="zh-TW" altLang="zh-TW" dirty="0" smtClean="0"/>
              <a:t>，使不同的軟</a:t>
            </a:r>
            <a:r>
              <a:rPr lang="zh-TW" altLang="zh-TW" dirty="0" smtClean="0">
                <a:solidFill>
                  <a:srgbClr val="FF0000"/>
                </a:solidFill>
              </a:rPr>
              <a:t>組織間粘黏進而造成關節的攣縮</a:t>
            </a:r>
            <a:r>
              <a:rPr lang="zh-TW" altLang="zh-TW" dirty="0" smtClean="0"/>
              <a:t>，這會干擾治療及復健的進行，故直接</a:t>
            </a:r>
            <a:r>
              <a:rPr lang="zh-TW" altLang="zh-TW" dirty="0" smtClean="0">
                <a:solidFill>
                  <a:srgbClr val="FF0000"/>
                </a:solidFill>
              </a:rPr>
              <a:t>於疤痕組織加壓可增加其柔軟度及延展性</a:t>
            </a:r>
            <a:r>
              <a:rPr lang="zh-TW" altLang="zh-TW" dirty="0" smtClean="0"/>
              <a:t>，可</a:t>
            </a:r>
            <a:r>
              <a:rPr lang="zh-TW" altLang="zh-TW" dirty="0" smtClean="0">
                <a:solidFill>
                  <a:srgbClr val="FF0000"/>
                </a:solidFill>
              </a:rPr>
              <a:t>使近端指關節攣縮情形得到改善</a:t>
            </a:r>
            <a:r>
              <a:rPr lang="en-US" altLang="zh-TW" dirty="0" smtClean="0"/>
              <a:t>(</a:t>
            </a:r>
            <a:r>
              <a:rPr lang="zh-TW" altLang="zh-TW" dirty="0" smtClean="0"/>
              <a:t>連淑惠、馬海霞，</a:t>
            </a:r>
            <a:r>
              <a:rPr lang="en-US" altLang="zh-TW" dirty="0" smtClean="0"/>
              <a:t>2006)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在接下來的報告中，會分別介紹</a:t>
            </a:r>
          </a:p>
          <a:p>
            <a:r>
              <a:rPr lang="zh-TW" altLang="en-US" dirty="0" smtClean="0"/>
              <a:t>創作動機、重要性</a:t>
            </a:r>
          </a:p>
          <a:p>
            <a:r>
              <a:rPr lang="zh-TW" altLang="en-US" dirty="0" smtClean="0"/>
              <a:t>設計的流程</a:t>
            </a:r>
          </a:p>
          <a:p>
            <a:r>
              <a:rPr lang="zh-TW" altLang="en-US" dirty="0" smtClean="0"/>
              <a:t>物品的應用及價值</a:t>
            </a:r>
          </a:p>
          <a:p>
            <a:r>
              <a:rPr lang="zh-TW" altLang="en-US" dirty="0" smtClean="0"/>
              <a:t>當然創意發想的物品不可能無中生有，所以也會提供文獻加以佐證支持</a:t>
            </a:r>
          </a:p>
          <a:p>
            <a:r>
              <a:rPr lang="zh-TW" altLang="en-US" dirty="0" smtClean="0"/>
              <a:t>物品構思出來後，我們也會呈現專利檢索過程，讓大家知道我們的創意發想是全新的概念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現在就由我來跟大家介紹我們可愛的作品吧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燈稜</a:t>
            </a:r>
            <a:r>
              <a:rPr lang="en-US" altLang="zh-TW" dirty="0" smtClean="0"/>
              <a:t>!!!! </a:t>
            </a:r>
            <a:r>
              <a:rPr lang="zh-TW" altLang="en-US" dirty="0" smtClean="0"/>
              <a:t>鴨鴨彈力手套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就在今年，大家都對某知名水上樂園發生的重大塵暴意外還有深刻的印象吧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塵暴的發生，讓傷者開啟了燒燙傷復健旅程，大家想必都瞭解，</a:t>
            </a:r>
          </a:p>
          <a:p>
            <a:r>
              <a:rPr lang="zh-TW" altLang="en-US" dirty="0" smtClean="0"/>
              <a:t>燒燙傷患者因為皮膚大面積的灼傷，讓表皮都要重新生長，疤痕的生長更是增加復健的困難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而傳統復健輔具通常只有「僅能抓握，無法鬆開手掌」的缺點，有做過復健的同學</a:t>
            </a:r>
          </a:p>
          <a:p>
            <a:r>
              <a:rPr lang="zh-TW" altLang="en-US" dirty="0" smtClean="0"/>
              <a:t>都知道，傳統副木材質堅硬，長時間的使用會感到悶熱甚至飄出酸味或長濕疹，除此外，</a:t>
            </a:r>
          </a:p>
          <a:p>
            <a:r>
              <a:rPr lang="zh-TW" altLang="en-US" dirty="0" smtClean="0"/>
              <a:t>副木的只能固定可能造成肌肉萎縮、關節僵硬。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看到這些塵暴傷者這麼辛苦，本組員就想，如果我們可以設計出改善傳統副木缺點的作品，</a:t>
            </a:r>
          </a:p>
          <a:p>
            <a:r>
              <a:rPr lang="zh-TW" altLang="en-US" dirty="0" smtClean="0"/>
              <a:t>那麼這樣物品的設計，一定很有它的價值。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以下是我們的設計過程及概念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一、我們以手套做基本概念研發，材質則屬於富彈力且透氣，方便攜帶，且穿脫容易</a:t>
            </a:r>
          </a:p>
          <a:p>
            <a:r>
              <a:rPr lang="zh-TW" altLang="en-US" dirty="0" smtClean="0"/>
              <a:t>二、手指間彈力支架的巧思設計，可以讓使用者於手一套入時，即為被撐開的狀態；</a:t>
            </a:r>
          </a:p>
          <a:p>
            <a:r>
              <a:rPr lang="zh-TW" altLang="en-US" dirty="0" smtClean="0"/>
              <a:t>    而「彈力」設計，可讓指間做抗阻力左右開合肌力訓練。</a:t>
            </a:r>
          </a:p>
          <a:p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支架材質的選擇，我們可是有做比較呢</a:t>
            </a:r>
            <a:r>
              <a:rPr lang="en-US" altLang="zh-TW" dirty="0" smtClean="0"/>
              <a:t>!</a:t>
            </a:r>
            <a:r>
              <a:rPr lang="zh-TW" altLang="en-US" dirty="0" smtClean="0"/>
              <a:t>我們針對價錢、重量及彈性坐表格式對照，</a:t>
            </a:r>
          </a:p>
          <a:p>
            <a:r>
              <a:rPr lang="zh-TW" altLang="en-US" dirty="0" smtClean="0"/>
              <a:t>    可以發現其實玻璃纖維比較符合我們所需的「彈性佳」、「重量輕」，雖然價錢偏高。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6298-1267-44F0-AE54-87859D696BA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281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49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3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5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171398"/>
            <a:ext cx="8496944" cy="129614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創新專題期末報告</a:t>
            </a:r>
            <a:endParaRPr lang="zh-TW" altLang="en-US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P031042--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王雅如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P031105--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王韡蓁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P031052--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李瑞文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P031152--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許雯婷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P031056--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許瑜庭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P031169--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楊淳聿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陳美滿 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DSC_5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540739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12325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323528" y="1844824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設計流程說明</a:t>
            </a:r>
            <a:r>
              <a:rPr lang="en-US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420888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1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1124744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2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2564904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3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設計流程說明</a:t>
            </a:r>
            <a:r>
              <a:rPr lang="en-US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-3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412776"/>
            <a:ext cx="5335205" cy="4993231"/>
            <a:chOff x="0" y="856657"/>
            <a:chExt cx="5335205" cy="4993231"/>
          </a:xfrm>
        </p:grpSpPr>
        <p:pic>
          <p:nvPicPr>
            <p:cNvPr id="6" name="圖片 5" descr="HiR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4784"/>
              <a:ext cx="5335205" cy="4365104"/>
            </a:xfrm>
            <a:prstGeom prst="rect">
              <a:avLst/>
            </a:prstGeom>
          </p:spPr>
        </p:pic>
        <p:sp>
          <p:nvSpPr>
            <p:cNvPr id="7" name="等腰三角形 6"/>
            <p:cNvSpPr/>
            <p:nvPr/>
          </p:nvSpPr>
          <p:spPr>
            <a:xfrm rot="7470255">
              <a:off x="1507962" y="957382"/>
              <a:ext cx="360040" cy="792088"/>
            </a:xfrm>
            <a:prstGeom prst="triangle">
              <a:avLst>
                <a:gd name="adj" fmla="val 49609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0282839">
              <a:off x="2015928" y="856657"/>
              <a:ext cx="304318" cy="506228"/>
            </a:xfrm>
            <a:prstGeom prst="triangle">
              <a:avLst>
                <a:gd name="adj" fmla="val 49609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4157583">
              <a:off x="2516673" y="955552"/>
              <a:ext cx="360040" cy="792088"/>
            </a:xfrm>
            <a:prstGeom prst="triangle">
              <a:avLst>
                <a:gd name="adj" fmla="val 49609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475656" y="1772816"/>
            <a:ext cx="76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Font typeface="Wingdings" pitchFamily="2" charset="2"/>
              <a:buChar char="p"/>
            </a:pPr>
            <a:r>
              <a:rPr lang="zh-TW" altLang="en-US" sz="2700" dirty="0" smtClean="0"/>
              <a:t>融合色彩</a:t>
            </a:r>
            <a:r>
              <a:rPr lang="zh-TW" altLang="en-US" sz="2700" dirty="0" smtClean="0"/>
              <a:t>心理學</a:t>
            </a:r>
            <a:endParaRPr lang="en-US" altLang="zh-TW" sz="2700" dirty="0" smtClean="0"/>
          </a:p>
          <a:p>
            <a:pPr lvl="4">
              <a:buFont typeface="Wingdings" pitchFamily="2" charset="2"/>
              <a:buChar char="p"/>
            </a:pPr>
            <a:r>
              <a:rPr lang="zh-TW" altLang="en-US" sz="2700" dirty="0" smtClean="0"/>
              <a:t>精神</a:t>
            </a:r>
            <a:r>
              <a:rPr lang="zh-TW" altLang="en-US" sz="2700" dirty="0" smtClean="0"/>
              <a:t>層次</a:t>
            </a:r>
            <a:r>
              <a:rPr lang="zh-TW" altLang="en-US" sz="2700" dirty="0" smtClean="0"/>
              <a:t>，強烈</a:t>
            </a:r>
            <a:r>
              <a:rPr lang="zh-TW" altLang="en-US" sz="2700" dirty="0" smtClean="0"/>
              <a:t>的生理及心理效應</a:t>
            </a:r>
          </a:p>
        </p:txBody>
      </p:sp>
    </p:spTree>
    <p:extLst>
      <p:ext uri="{BB962C8B-B14F-4D97-AF65-F5344CB8AC3E}">
        <p14:creationId xmlns:p14="http://schemas.microsoft.com/office/powerpoint/2010/main" xmlns="" val="41695632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96752"/>
            <a:ext cx="3168352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467544" y="48691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黃橙色</a:t>
            </a:r>
            <a:r>
              <a:rPr lang="zh-TW" altLang="en-US" sz="3600" dirty="0" smtClean="0"/>
              <a:t>：提</a:t>
            </a:r>
            <a:r>
              <a:rPr lang="zh-TW" altLang="en-US" sz="3600" dirty="0"/>
              <a:t>振精神和集中注意力的</a:t>
            </a:r>
            <a:r>
              <a:rPr lang="zh-TW" altLang="en-US" sz="3600" dirty="0" smtClean="0"/>
              <a:t>效果</a:t>
            </a:r>
            <a:endParaRPr lang="en-US" altLang="zh-TW" sz="3600" dirty="0" smtClean="0"/>
          </a:p>
          <a:p>
            <a:r>
              <a:rPr lang="zh-TW" altLang="en-US" sz="3600" b="1" dirty="0" smtClean="0">
                <a:solidFill>
                  <a:srgbClr val="00B050"/>
                </a:solidFill>
              </a:rPr>
              <a:t>綠    色</a:t>
            </a:r>
            <a:r>
              <a:rPr lang="zh-TW" altLang="en-US" sz="3600" dirty="0" smtClean="0"/>
              <a:t>：紓</a:t>
            </a:r>
            <a:r>
              <a:rPr lang="zh-TW" altLang="en-US" sz="3600" dirty="0"/>
              <a:t>緩疲勞的</a:t>
            </a:r>
            <a:r>
              <a:rPr lang="zh-TW" altLang="en-US" sz="3600" dirty="0" smtClean="0"/>
              <a:t>效果。</a:t>
            </a:r>
            <a:endParaRPr lang="en-US" altLang="zh-TW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052736"/>
            <a:ext cx="3600400" cy="324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567566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成品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323528" y="1772816"/>
            <a:ext cx="8532440" cy="4387607"/>
            <a:chOff x="0" y="2204864"/>
            <a:chExt cx="8532440" cy="4387607"/>
          </a:xfrm>
        </p:grpSpPr>
        <p:pic>
          <p:nvPicPr>
            <p:cNvPr id="16" name="圖片 15" descr="S__11878807.jpg"/>
            <p:cNvPicPr>
              <a:picLocks noChangeAspect="1"/>
            </p:cNvPicPr>
            <p:nvPr/>
          </p:nvPicPr>
          <p:blipFill>
            <a:blip r:embed="rId2" cstate="print"/>
            <a:srcRect r="13716"/>
            <a:stretch>
              <a:fillRect/>
            </a:stretch>
          </p:blipFill>
          <p:spPr>
            <a:xfrm>
              <a:off x="0" y="2204864"/>
              <a:ext cx="2843808" cy="4387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圖片 16" descr="S__118788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1800" y="2204864"/>
              <a:ext cx="3295855" cy="4387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圖片 17" descr="S__11878807.jpg"/>
            <p:cNvPicPr>
              <a:picLocks noChangeAspect="1"/>
            </p:cNvPicPr>
            <p:nvPr/>
          </p:nvPicPr>
          <p:blipFill>
            <a:blip r:embed="rId2" cstate="print"/>
            <a:srcRect r="10423"/>
            <a:stretch>
              <a:fillRect/>
            </a:stretch>
          </p:blipFill>
          <p:spPr>
            <a:xfrm>
              <a:off x="5580112" y="2204864"/>
              <a:ext cx="2952328" cy="4387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設計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比較</a:t>
            </a:r>
            <a:endParaRPr lang="zh-TW" altLang="en-US" sz="6000" dirty="0"/>
          </a:p>
        </p:txBody>
      </p:sp>
      <p:pic>
        <p:nvPicPr>
          <p:cNvPr id="4" name="Picture 2" descr="http://designah.pts.org.tw/images/design_ah_bn.jpg"/>
          <p:cNvPicPr>
            <a:picLocks noChangeAspect="1" noChangeArrowheads="1"/>
          </p:cNvPicPr>
          <p:nvPr/>
        </p:nvPicPr>
        <p:blipFill>
          <a:blip r:embed="rId2" cstate="print"/>
          <a:srcRect t="15380"/>
          <a:stretch>
            <a:fillRect/>
          </a:stretch>
        </p:blipFill>
        <p:spPr bwMode="auto">
          <a:xfrm>
            <a:off x="13693" y="1052737"/>
            <a:ext cx="9195437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55636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30789022"/>
              </p:ext>
            </p:extLst>
          </p:nvPr>
        </p:nvGraphicFramePr>
        <p:xfrm>
          <a:off x="179512" y="187924"/>
          <a:ext cx="8712968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9503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傳統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輔具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鴨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鴨彈力手套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492" marR="94492"/>
                </a:tc>
              </a:tr>
              <a:tr h="52423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材質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堅硬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致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肌肉萎縮、關節僵硬</a:t>
                      </a:r>
                      <a:endPara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給使用者單調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笨重</a:t>
                      </a:r>
                      <a:r>
                        <a:rPr lang="zh-TW" altLang="en-US" sz="24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悶熱的印象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可能出現「僅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能抓握但無法張開掌面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」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僅有固定功能而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缺乏肌肉訓練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材質柔軟且有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彈性</a:t>
                      </a:r>
                      <a:endParaRPr lang="en-US" altLang="zh-TW" sz="24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具有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輕巧、透氣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的舒適感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能被動撐開有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持續拉筋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的效果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i="0" dirty="0" smtClean="0">
                          <a:latin typeface="標楷體" pitchFamily="65" charset="-120"/>
                          <a:ea typeface="標楷體" pitchFamily="65" charset="-120"/>
                        </a:rPr>
                        <a:t>彈力夾能</a:t>
                      </a:r>
                      <a:r>
                        <a:rPr lang="zh-TW" altLang="en-US" sz="2400" i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抗阻力增加肌肉訓練</a:t>
                      </a:r>
                      <a:endParaRPr lang="en-US" altLang="zh-TW" sz="2400" i="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利用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色彩心理作用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，及依照情緒或疾病給予不同顏色的手套使用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4492" marR="94492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923928" y="21875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doni MT" panose="02070603080606020203" pitchFamily="18" charset="0"/>
                <a:ea typeface="SimHei" panose="02010609060101010101" pitchFamily="49" charset="-122"/>
              </a:rPr>
              <a:t>VS</a:t>
            </a:r>
            <a:endParaRPr lang="zh-TW" alt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Bodoni MT" panose="02070603080606020203" pitchFamily="18" charset="0"/>
              <a:ea typeface="SimHei" panose="02010609060101010101" pitchFamily="49" charset="-122"/>
            </a:endParaRPr>
          </a:p>
        </p:txBody>
      </p:sp>
      <p:pic>
        <p:nvPicPr>
          <p:cNvPr id="5" name="圖片 4" descr="12335993_957887287626872_24472513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365104"/>
            <a:ext cx="2561870" cy="189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十二角星形 5"/>
          <p:cNvSpPr/>
          <p:nvPr/>
        </p:nvSpPr>
        <p:spPr>
          <a:xfrm rot="709119">
            <a:off x="4243734" y="1012501"/>
            <a:ext cx="1130424" cy="1130424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勝</a:t>
            </a:r>
            <a:endParaRPr lang="zh-TW" altLang="en-US" sz="3600" dirty="0"/>
          </a:p>
        </p:txBody>
      </p:sp>
      <p:sp>
        <p:nvSpPr>
          <p:cNvPr id="7" name="十二角星形 6"/>
          <p:cNvSpPr/>
          <p:nvPr/>
        </p:nvSpPr>
        <p:spPr>
          <a:xfrm rot="709119">
            <a:off x="7628109" y="1660574"/>
            <a:ext cx="1130424" cy="1130424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勝</a:t>
            </a:r>
            <a:endParaRPr lang="zh-TW" altLang="en-US" sz="3600" dirty="0"/>
          </a:p>
        </p:txBody>
      </p:sp>
      <p:sp>
        <p:nvSpPr>
          <p:cNvPr id="8" name="十二角星形 7"/>
          <p:cNvSpPr/>
          <p:nvPr/>
        </p:nvSpPr>
        <p:spPr>
          <a:xfrm rot="709119">
            <a:off x="4243735" y="2596677"/>
            <a:ext cx="1130424" cy="1130424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勝</a:t>
            </a:r>
            <a:endParaRPr lang="zh-TW" altLang="en-US" sz="3600" dirty="0"/>
          </a:p>
        </p:txBody>
      </p:sp>
      <p:sp>
        <p:nvSpPr>
          <p:cNvPr id="9" name="十二角星形 8"/>
          <p:cNvSpPr/>
          <p:nvPr/>
        </p:nvSpPr>
        <p:spPr>
          <a:xfrm rot="709119">
            <a:off x="7556102" y="3820813"/>
            <a:ext cx="1130424" cy="1130424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勝</a:t>
            </a:r>
            <a:endParaRPr lang="zh-TW" altLang="en-US" sz="3600" dirty="0"/>
          </a:p>
        </p:txBody>
      </p:sp>
      <p:sp>
        <p:nvSpPr>
          <p:cNvPr id="10" name="十二角星形 9"/>
          <p:cNvSpPr/>
          <p:nvPr/>
        </p:nvSpPr>
        <p:spPr>
          <a:xfrm rot="709119">
            <a:off x="4243734" y="4684910"/>
            <a:ext cx="1130424" cy="1130424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勝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125726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參、</a:t>
            </a:r>
            <a:r>
              <a:rPr lang="zh-TW" altLang="en-US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應用和價值性</a:t>
            </a:r>
          </a:p>
        </p:txBody>
      </p:sp>
      <p:pic>
        <p:nvPicPr>
          <p:cNvPr id="6" name="內容版面配置區 5" descr="12278075_945685328853030_1872326583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25922" cy="4226049"/>
          </a:xfrm>
        </p:spPr>
      </p:pic>
    </p:spTree>
    <p:extLst>
      <p:ext uri="{BB962C8B-B14F-4D97-AF65-F5344CB8AC3E}">
        <p14:creationId xmlns:p14="http://schemas.microsoft.com/office/powerpoint/2010/main" xmlns="" val="405893035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專業應用和價值性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手</a:t>
            </a:r>
            <a:r>
              <a:rPr lang="zh-TW" altLang="en-US" dirty="0" smtClean="0"/>
              <a:t>部外傷、</a:t>
            </a:r>
            <a:r>
              <a:rPr lang="zh-TW" altLang="zh-TW" dirty="0" smtClean="0"/>
              <a:t>神經受損</a:t>
            </a:r>
            <a:r>
              <a:rPr lang="zh-TW" altLang="zh-TW" dirty="0" smtClean="0"/>
              <a:t>患者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中風</a:t>
            </a:r>
            <a:r>
              <a:rPr lang="zh-TW" altLang="en-US" dirty="0" smtClean="0"/>
              <a:t>患者→手指無力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功能性</a:t>
            </a:r>
            <a:r>
              <a:rPr lang="zh-TW" altLang="en-US" dirty="0" smtClean="0"/>
              <a:t>退化，</a:t>
            </a:r>
            <a:r>
              <a:rPr lang="en-US" altLang="zh-TW" dirty="0" smtClean="0"/>
              <a:t>EX </a:t>
            </a:r>
            <a:r>
              <a:rPr lang="zh-TW" altLang="en-US" dirty="0" smtClean="0"/>
              <a:t>：老人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zh-TW" altLang="zh-TW" dirty="0" smtClean="0"/>
              <a:t>上述個案都可藉由</a:t>
            </a:r>
            <a:r>
              <a:rPr lang="zh-TW" altLang="zh-TW" dirty="0" smtClean="0">
                <a:solidFill>
                  <a:srgbClr val="FF0000"/>
                </a:solidFill>
              </a:rPr>
              <a:t>手部復健</a:t>
            </a:r>
            <a:r>
              <a:rPr lang="zh-TW" altLang="zh-TW" dirty="0" smtClean="0"/>
              <a:t>維持手部活動肌力，</a:t>
            </a:r>
            <a:r>
              <a:rPr lang="zh-TW" altLang="en-US" dirty="0" smtClean="0"/>
              <a:t>也可</a:t>
            </a:r>
            <a:r>
              <a:rPr lang="zh-TW" altLang="zh-TW" dirty="0" smtClean="0"/>
              <a:t>維持</a:t>
            </a:r>
            <a:r>
              <a:rPr lang="zh-TW" altLang="zh-TW" dirty="0" smtClean="0">
                <a:solidFill>
                  <a:srgbClr val="FF0000"/>
                </a:solidFill>
              </a:rPr>
              <a:t>最基本</a:t>
            </a:r>
            <a:r>
              <a:rPr lang="zh-TW" altLang="zh-TW" dirty="0" smtClean="0">
                <a:solidFill>
                  <a:srgbClr val="FF0000"/>
                </a:solidFill>
              </a:rPr>
              <a:t>功能</a:t>
            </a:r>
            <a:r>
              <a:rPr lang="zh-TW" altLang="en-US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避免</a:t>
            </a:r>
            <a:r>
              <a:rPr lang="zh-TW" altLang="zh-TW" dirty="0" smtClean="0">
                <a:solidFill>
                  <a:srgbClr val="FF0000"/>
                </a:solidFill>
              </a:rPr>
              <a:t>退化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43170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專業應用和價值性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方便攜帶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穿脫</a:t>
            </a:r>
            <a:r>
              <a:rPr lang="zh-TW" altLang="en-US" dirty="0" smtClean="0"/>
              <a:t>容易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材質</a:t>
            </a:r>
            <a:r>
              <a:rPr lang="zh-TW" altLang="en-US" dirty="0" smtClean="0"/>
              <a:t>透氣，重量輕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不須專業人員</a:t>
            </a:r>
            <a:r>
              <a:rPr lang="zh-TW" altLang="en-US" dirty="0" smtClean="0"/>
              <a:t>協助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en-US" dirty="0" smtClean="0"/>
              <a:t>不受</a:t>
            </a:r>
            <a:r>
              <a:rPr lang="zh-TW" altLang="en-US" dirty="0" smtClean="0"/>
              <a:t>地點、環境影響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r>
              <a:rPr lang="zh-TW" altLang="en-US" dirty="0" smtClean="0"/>
              <a:t>有上述可知，無論</a:t>
            </a:r>
            <a:r>
              <a:rPr lang="zh-TW" altLang="en-US" dirty="0" smtClean="0">
                <a:solidFill>
                  <a:srgbClr val="FF0000"/>
                </a:solidFill>
              </a:rPr>
              <a:t>何時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何地</a:t>
            </a:r>
            <a:r>
              <a:rPr lang="zh-TW" altLang="en-US" dirty="0" smtClean="0"/>
              <a:t>都可執行復健運動。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endParaRPr lang="zh-TW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19943476">
            <a:off x="4277170" y="1615343"/>
            <a:ext cx="2988319" cy="101566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lim" pitchFamily="34" charset="-127"/>
                <a:ea typeface="Gulim" pitchFamily="34" charset="-127"/>
              </a:rPr>
              <a:t>Anytime</a:t>
            </a:r>
          </a:p>
        </p:txBody>
      </p:sp>
      <p:sp>
        <p:nvSpPr>
          <p:cNvPr id="5" name="矩形 4"/>
          <p:cNvSpPr/>
          <p:nvPr/>
        </p:nvSpPr>
        <p:spPr>
          <a:xfrm rot="19903184">
            <a:off x="5050329" y="2700542"/>
            <a:ext cx="359746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lim" pitchFamily="34" charset="-127"/>
                <a:ea typeface="Gulim" pitchFamily="34" charset="-127"/>
              </a:rPr>
              <a:t>Anywhere</a:t>
            </a:r>
            <a:endParaRPr lang="zh-TW" alt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4671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肆、文獻查證</a:t>
            </a:r>
          </a:p>
        </p:txBody>
      </p:sp>
      <p:pic>
        <p:nvPicPr>
          <p:cNvPr id="4" name="Picture 2" descr="http://www.paper119.org/wp-content/uploads/2013/05/93-%E6%AF%95%E4%B8%9A%E8%AE%BA%E6%96%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95" y="1412776"/>
            <a:ext cx="5529903" cy="5445224"/>
          </a:xfrm>
          <a:prstGeom prst="rect">
            <a:avLst/>
          </a:prstGeom>
          <a:noFill/>
        </p:spPr>
      </p:pic>
      <p:pic>
        <p:nvPicPr>
          <p:cNvPr id="5" name="Picture 2" descr="http://www.paper119.org/wp-content/uploads/2013/05/93-%E6%AF%95%E4%B8%9A%E8%AE%BA%E6%96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58206"/>
            <a:ext cx="3960440" cy="3899794"/>
          </a:xfrm>
          <a:prstGeom prst="rect">
            <a:avLst/>
          </a:prstGeom>
          <a:noFill/>
        </p:spPr>
      </p:pic>
      <p:pic>
        <p:nvPicPr>
          <p:cNvPr id="6" name="Picture 2" descr="http://www.paper119.org/wp-content/uploads/2013/05/93-%E6%AF%95%E4%B8%9A%E8%AE%BA%E6%96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695" y="4284712"/>
            <a:ext cx="2613305" cy="257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800065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壹、創作動機及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重要性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貳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、創新設計流程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參、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專業應用與價值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性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肆、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文獻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查證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伍、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專利檢索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陸、參考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文獻</a:t>
            </a:r>
          </a:p>
        </p:txBody>
      </p:sp>
      <p:pic>
        <p:nvPicPr>
          <p:cNvPr id="4" name="圖片 3" descr="12308816_1276979992328834_23335317269891378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16832"/>
            <a:ext cx="4932040" cy="369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774107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1296144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60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60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疤痕組織及攣縮機轉</a:t>
            </a:r>
            <a:r>
              <a:rPr lang="zh-TW" altLang="zh-TW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zh-TW" altLang="zh-TW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721739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087891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758952"/>
          </a:xfrm>
        </p:spPr>
        <p:txBody>
          <a:bodyPr>
            <a:noAutofit/>
          </a:bodyPr>
          <a:lstStyle/>
          <a:p>
            <a:r>
              <a:rPr lang="en-US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造成手部疤痕攣縮的形成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sz="2800" dirty="0"/>
              <a:t>因素</a:t>
            </a:r>
            <a:r>
              <a:rPr lang="zh-TW" altLang="zh-TW" sz="2800" dirty="0" smtClean="0"/>
              <a:t>包括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手</a:t>
            </a:r>
            <a:r>
              <a:rPr lang="zh-TW" altLang="zh-TW" sz="2800" dirty="0"/>
              <a:t>部燙傷、</a:t>
            </a:r>
            <a:r>
              <a:rPr lang="zh-TW" altLang="zh-TW" sz="2800" dirty="0" smtClean="0"/>
              <a:t>燒傷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開放</a:t>
            </a:r>
            <a:r>
              <a:rPr lang="zh-TW" altLang="zh-TW" sz="2800" dirty="0" smtClean="0"/>
              <a:t>性</a:t>
            </a:r>
            <a:r>
              <a:rPr lang="zh-TW" altLang="zh-TW" sz="2800" dirty="0" smtClean="0"/>
              <a:t>損傷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皮膚疾病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手</a:t>
            </a:r>
            <a:r>
              <a:rPr lang="zh-TW" altLang="zh-TW" sz="2800" dirty="0"/>
              <a:t>部化膿性</a:t>
            </a:r>
            <a:r>
              <a:rPr lang="zh-TW" altLang="zh-TW" sz="2800" dirty="0" smtClean="0"/>
              <a:t>感染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先天畸形</a:t>
            </a:r>
            <a:endParaRPr lang="en-US" altLang="zh-TW" sz="2800" dirty="0" smtClean="0"/>
          </a:p>
          <a:p>
            <a:pPr>
              <a:buFont typeface="Wingdings" pitchFamily="2" charset="2"/>
              <a:buChar char="p"/>
            </a:pPr>
            <a:r>
              <a:rPr lang="zh-TW" altLang="zh-TW" sz="2800" dirty="0" smtClean="0"/>
              <a:t>手術</a:t>
            </a:r>
            <a:r>
              <a:rPr lang="zh-TW" altLang="zh-TW" sz="2800" dirty="0"/>
              <a:t>操作</a:t>
            </a:r>
            <a:r>
              <a:rPr lang="zh-TW" altLang="zh-TW" sz="2800" dirty="0" smtClean="0"/>
              <a:t>失誤</a:t>
            </a:r>
            <a:r>
              <a:rPr lang="zh-TW" altLang="zh-TW" sz="2800" dirty="0"/>
              <a:t/>
            </a:r>
            <a:br>
              <a:rPr lang="zh-TW" altLang="zh-TW" sz="2800" dirty="0"/>
            </a:br>
            <a:endParaRPr lang="zh-TW" altLang="en-US" dirty="0"/>
          </a:p>
        </p:txBody>
      </p:sp>
      <p:pic>
        <p:nvPicPr>
          <p:cNvPr id="22530" name="Picture 2" descr="http://www.hhbahen.com/uploads/allimg/150626/3-1506261J222408.jpg"/>
          <p:cNvPicPr>
            <a:picLocks noChangeAspect="1" noChangeArrowheads="1"/>
          </p:cNvPicPr>
          <p:nvPr/>
        </p:nvPicPr>
        <p:blipFill>
          <a:blip r:embed="rId2" cstate="print"/>
          <a:srcRect r="3926"/>
          <a:stretch>
            <a:fillRect/>
          </a:stretch>
        </p:blipFill>
        <p:spPr bwMode="auto">
          <a:xfrm>
            <a:off x="4572000" y="2407443"/>
            <a:ext cx="4392488" cy="332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60137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454824" cy="758952"/>
          </a:xfrm>
        </p:spPr>
        <p:txBody>
          <a:bodyPr>
            <a:noAutofit/>
          </a:bodyPr>
          <a:lstStyle/>
          <a:p>
            <a:r>
              <a:rPr lang="en-US" altLang="zh-TW" sz="49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9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9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9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手</a:t>
            </a:r>
            <a:r>
              <a:rPr lang="zh-TW" altLang="en-US" sz="49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部受傷的因素</a:t>
            </a:r>
            <a:r>
              <a:rPr lang="en-US" altLang="zh-TW" sz="49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9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手部外傷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zh-TW" dirty="0"/>
              <a:t>位於</a:t>
            </a:r>
            <a:r>
              <a:rPr lang="zh-TW" altLang="zh-TW" dirty="0">
                <a:solidFill>
                  <a:srgbClr val="FF0000"/>
                </a:solidFill>
              </a:rPr>
              <a:t>腕部、掌部及指部的受傷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，包含壓碎傷、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穿刺傷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可能造成肌腱或神經不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的傷害，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正確的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時間開始復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促進手部功能的回復，於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術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8~12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週進行主動及被動運動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做手部肌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精細功能訓練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，另外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神經受損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在於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後即開始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做緩慢、輕度的拉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筋及主動運動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6" name="圖片 5" descr="12_phalanx_proximal_bridgePlate_6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06373"/>
            <a:ext cx="339410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30857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56576" cy="1008112"/>
          </a:xfrm>
        </p:spPr>
        <p:txBody>
          <a:bodyPr>
            <a:noAutofit/>
          </a:bodyPr>
          <a:lstStyle/>
          <a:p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手</a:t>
            </a:r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部受傷的因素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手部燒傷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重度燒傷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需避免過度做握拳及被動曲屈手指關節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直到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壓力手套配戴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12-18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個月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疤痕組織成熟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，可開始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執行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輕柔的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主動運動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，有利於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維持正常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運動模式，每次練習應強調要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達到關節活動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最大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範圍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，才能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逐漸恢復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手指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功能。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429000"/>
            <a:ext cx="2639689" cy="305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94341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</a:t>
            </a:r>
            <a:r>
              <a:rPr lang="zh-TW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過程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http://douliou.land.yunlin.gov.tw/images/search01_0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5353"/>
          <a:stretch>
            <a:fillRect/>
          </a:stretch>
        </p:blipFill>
        <p:spPr bwMode="auto">
          <a:xfrm>
            <a:off x="5724128" y="4174576"/>
            <a:ext cx="3312368" cy="268342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zh-TW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「中華民國專利資訊檢索系統」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查詢關鍵字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「手部復健」、「手部復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手套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」、「手部復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手套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AND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手指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」、「手部復健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AND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AND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NOT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手腕」、「手部復健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AND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AND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NOT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手腕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AND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支架」、「鴨鴨彈力手套」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藉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檢圖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摘要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文字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描述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均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發現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相同</a:t>
            </a:r>
            <a:r>
              <a:rPr lang="zh-TW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的專利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結果。</a:t>
            </a:r>
          </a:p>
          <a:p>
            <a:pPr marL="0" indent="0">
              <a:buNone/>
            </a:pP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5921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4" t="28480" r="15165" b="11367"/>
          <a:stretch/>
        </p:blipFill>
        <p:spPr bwMode="auto">
          <a:xfrm>
            <a:off x="194320" y="1328440"/>
            <a:ext cx="8915400" cy="49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圖說文字 5"/>
          <p:cNvSpPr/>
          <p:nvPr/>
        </p:nvSpPr>
        <p:spPr>
          <a:xfrm>
            <a:off x="1043608" y="1844825"/>
            <a:ext cx="3888432" cy="1224136"/>
          </a:xfrm>
          <a:prstGeom prst="wedgeRectCallout">
            <a:avLst>
              <a:gd name="adj1" fmla="val -43696"/>
              <a:gd name="adj2" fmla="val 107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3672408" cy="743779"/>
          </a:xfrm>
        </p:spPr>
      </p:pic>
    </p:spTree>
    <p:extLst>
      <p:ext uri="{BB962C8B-B14F-4D97-AF65-F5344CB8AC3E}">
        <p14:creationId xmlns:p14="http://schemas.microsoft.com/office/powerpoint/2010/main" xmlns="" val="36456488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7" t="27779" r="14964" b="17055"/>
          <a:stretch/>
        </p:blipFill>
        <p:spPr bwMode="auto">
          <a:xfrm>
            <a:off x="-1" y="1412776"/>
            <a:ext cx="914400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971600" y="1772816"/>
            <a:ext cx="3672408" cy="1080120"/>
          </a:xfrm>
          <a:prstGeom prst="wedgeRectCallout">
            <a:avLst>
              <a:gd name="adj1" fmla="val -43696"/>
              <a:gd name="adj2" fmla="val 107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8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3528392" cy="792088"/>
          </a:xfrm>
        </p:spPr>
      </p:pic>
    </p:spTree>
    <p:extLst>
      <p:ext uri="{BB962C8B-B14F-4D97-AF65-F5344CB8AC3E}">
        <p14:creationId xmlns:p14="http://schemas.microsoft.com/office/powerpoint/2010/main" xmlns="" val="338724162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-3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7" t="32088" r="15174" b="12166"/>
          <a:stretch/>
        </p:blipFill>
        <p:spPr bwMode="auto">
          <a:xfrm>
            <a:off x="0" y="1268760"/>
            <a:ext cx="89281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圖說文字 5"/>
          <p:cNvSpPr/>
          <p:nvPr/>
        </p:nvSpPr>
        <p:spPr>
          <a:xfrm>
            <a:off x="1043608" y="1628800"/>
            <a:ext cx="3672408" cy="1080120"/>
          </a:xfrm>
          <a:prstGeom prst="wedgeRectCallout">
            <a:avLst>
              <a:gd name="adj1" fmla="val -43696"/>
              <a:gd name="adj2" fmla="val 107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內容版面配置區 6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3456384" cy="936104"/>
          </a:xfrm>
        </p:spPr>
      </p:pic>
    </p:spTree>
    <p:extLst>
      <p:ext uri="{BB962C8B-B14F-4D97-AF65-F5344CB8AC3E}">
        <p14:creationId xmlns:p14="http://schemas.microsoft.com/office/powerpoint/2010/main" xmlns="" val="18336591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-4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0" t="26184" r="14983" b="25031"/>
          <a:stretch/>
        </p:blipFill>
        <p:spPr bwMode="auto">
          <a:xfrm>
            <a:off x="0" y="1556792"/>
            <a:ext cx="8991600" cy="44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圖說文字 5"/>
          <p:cNvSpPr/>
          <p:nvPr/>
        </p:nvSpPr>
        <p:spPr>
          <a:xfrm>
            <a:off x="1043608" y="1628801"/>
            <a:ext cx="4608512" cy="1440160"/>
          </a:xfrm>
          <a:prstGeom prst="wedgeRectCallout">
            <a:avLst>
              <a:gd name="adj1" fmla="val -46452"/>
              <a:gd name="adj2" fmla="val 718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內容版面配置區 6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4320480" cy="1224136"/>
          </a:xfrm>
        </p:spPr>
      </p:pic>
    </p:spTree>
    <p:extLst>
      <p:ext uri="{BB962C8B-B14F-4D97-AF65-F5344CB8AC3E}">
        <p14:creationId xmlns:p14="http://schemas.microsoft.com/office/powerpoint/2010/main" xmlns="" val="18265714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-5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7" t="26042" r="15275" b="8681"/>
          <a:stretch/>
        </p:blipFill>
        <p:spPr bwMode="auto">
          <a:xfrm>
            <a:off x="215900" y="1447800"/>
            <a:ext cx="8928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4" t="44287" r="62310" b="52238"/>
          <a:stretch/>
        </p:blipFill>
        <p:spPr bwMode="auto">
          <a:xfrm>
            <a:off x="1331640" y="2492896"/>
            <a:ext cx="2448272" cy="28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1187624" y="1340768"/>
            <a:ext cx="5328592" cy="1512167"/>
          </a:xfrm>
          <a:prstGeom prst="wedgeRectCallout">
            <a:avLst>
              <a:gd name="adj1" fmla="val -37447"/>
              <a:gd name="adj2" fmla="val 636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16667"/>
          <a:stretch>
            <a:fillRect/>
          </a:stretch>
        </p:blipFill>
        <p:spPr>
          <a:xfrm>
            <a:off x="1331640" y="1484784"/>
            <a:ext cx="5057775" cy="1152128"/>
          </a:xfrm>
        </p:spPr>
      </p:pic>
    </p:spTree>
    <p:extLst>
      <p:ext uri="{BB962C8B-B14F-4D97-AF65-F5344CB8AC3E}">
        <p14:creationId xmlns:p14="http://schemas.microsoft.com/office/powerpoint/2010/main" xmlns="" val="108333302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288032" y="188640"/>
            <a:ext cx="8316416" cy="6281936"/>
            <a:chOff x="0" y="0"/>
            <a:chExt cx="8316416" cy="6281936"/>
          </a:xfrm>
        </p:grpSpPr>
        <p:pic>
          <p:nvPicPr>
            <p:cNvPr id="5" name="圖片 4" descr="12279042_1276982532328580_800716758930044053_n.jpg"/>
            <p:cNvPicPr>
              <a:picLocks noChangeAspect="1"/>
            </p:cNvPicPr>
            <p:nvPr/>
          </p:nvPicPr>
          <p:blipFill>
            <a:blip r:embed="rId3" cstate="print"/>
            <a:srcRect r="10591"/>
            <a:stretch>
              <a:fillRect/>
            </a:stretch>
          </p:blipFill>
          <p:spPr>
            <a:xfrm>
              <a:off x="3779912" y="0"/>
              <a:ext cx="3744416" cy="3140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圖片 10" descr="12279042_1276982532328580_800716758930044053_n.jpg"/>
            <p:cNvPicPr>
              <a:picLocks noChangeAspect="1"/>
            </p:cNvPicPr>
            <p:nvPr/>
          </p:nvPicPr>
          <p:blipFill>
            <a:blip r:embed="rId3" cstate="print"/>
            <a:srcRect r="10591"/>
            <a:stretch>
              <a:fillRect/>
            </a:stretch>
          </p:blipFill>
          <p:spPr>
            <a:xfrm>
              <a:off x="0" y="0"/>
              <a:ext cx="3744416" cy="3140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圖片 11" descr="12279042_1276982532328580_800716758930044053_n.jpg"/>
            <p:cNvPicPr>
              <a:picLocks noChangeAspect="1"/>
            </p:cNvPicPr>
            <p:nvPr/>
          </p:nvPicPr>
          <p:blipFill>
            <a:blip r:embed="rId3" cstate="print"/>
            <a:srcRect r="10591"/>
            <a:stretch>
              <a:fillRect/>
            </a:stretch>
          </p:blipFill>
          <p:spPr>
            <a:xfrm>
              <a:off x="4572000" y="3140968"/>
              <a:ext cx="3744416" cy="3140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圖片 12" descr="12279042_1276982532328580_800716758930044053_n.jpg"/>
            <p:cNvPicPr>
              <a:picLocks noChangeAspect="1"/>
            </p:cNvPicPr>
            <p:nvPr/>
          </p:nvPicPr>
          <p:blipFill>
            <a:blip r:embed="rId3" cstate="print"/>
            <a:srcRect r="10591"/>
            <a:stretch>
              <a:fillRect/>
            </a:stretch>
          </p:blipFill>
          <p:spPr>
            <a:xfrm>
              <a:off x="755576" y="3140968"/>
              <a:ext cx="3744416" cy="3140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092429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專利檢索過程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-6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messageImage_1449044198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964488" cy="5517232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1187624" y="1340769"/>
            <a:ext cx="4608512" cy="1440160"/>
          </a:xfrm>
          <a:prstGeom prst="wedgeRectCallout">
            <a:avLst>
              <a:gd name="adj1" fmla="val 7483"/>
              <a:gd name="adj2" fmla="val 76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內容版面配置區 9" descr="1449042653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4424172" cy="1080120"/>
          </a:xfrm>
        </p:spPr>
      </p:pic>
    </p:spTree>
    <p:extLst>
      <p:ext uri="{BB962C8B-B14F-4D97-AF65-F5344CB8AC3E}">
        <p14:creationId xmlns:p14="http://schemas.microsoft.com/office/powerpoint/2010/main" xmlns="" val="310061364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陸、</a:t>
            </a:r>
            <a:r>
              <a:rPr lang="zh-TW" altLang="zh-TW" sz="52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65" t="39612" r="27704" b="24302"/>
          <a:stretch/>
        </p:blipFill>
        <p:spPr bwMode="auto">
          <a:xfrm>
            <a:off x="179512" y="1916832"/>
            <a:ext cx="882241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9624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2324898_945684345519795_1505482197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624736" cy="662473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88641"/>
            <a:ext cx="6258298" cy="6217660"/>
          </a:xfrm>
        </p:spPr>
      </p:pic>
    </p:spTree>
    <p:extLst>
      <p:ext uri="{BB962C8B-B14F-4D97-AF65-F5344CB8AC3E}">
        <p14:creationId xmlns:p14="http://schemas.microsoft.com/office/powerpoint/2010/main" xmlns="" val="32326683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壹、創作</a:t>
            </a: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動機及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重要性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05064"/>
            <a:ext cx="3744416" cy="267282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05065"/>
            <a:ext cx="3639142" cy="27293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40" y="1365799"/>
            <a:ext cx="3744416" cy="24912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65798"/>
            <a:ext cx="3621270" cy="24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415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524" y="332656"/>
            <a:ext cx="8568952" cy="864096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創作動機及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重要性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56793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傳統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固定式副木輔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zh-TW" dirty="0" smtClean="0"/>
              <a:t>僅</a:t>
            </a:r>
            <a:r>
              <a:rPr lang="zh-TW" altLang="zh-TW" dirty="0"/>
              <a:t>能抓</a:t>
            </a:r>
            <a:r>
              <a:rPr lang="zh-TW" altLang="zh-TW" dirty="0" smtClean="0"/>
              <a:t>握</a:t>
            </a:r>
            <a:r>
              <a:rPr lang="zh-TW" altLang="en-US" dirty="0" smtClean="0"/>
              <a:t>，無</a:t>
            </a:r>
            <a:r>
              <a:rPr lang="zh-TW" altLang="zh-TW" dirty="0" smtClean="0"/>
              <a:t>法</a:t>
            </a:r>
            <a:r>
              <a:rPr lang="zh-TW" altLang="zh-TW" dirty="0"/>
              <a:t>鬆開</a:t>
            </a:r>
            <a:r>
              <a:rPr lang="zh-TW" altLang="zh-TW" dirty="0" smtClean="0"/>
              <a:t>手掌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zh-TW" dirty="0" smtClean="0"/>
              <a:t>材質</a:t>
            </a:r>
            <a:r>
              <a:rPr lang="zh-TW" altLang="zh-TW" dirty="0"/>
              <a:t>較</a:t>
            </a:r>
            <a:r>
              <a:rPr lang="zh-TW" altLang="zh-TW" dirty="0" smtClean="0"/>
              <a:t>堅硬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zh-TW" dirty="0" smtClean="0"/>
              <a:t>長</a:t>
            </a:r>
            <a:r>
              <a:rPr lang="zh-TW" altLang="zh-TW" dirty="0"/>
              <a:t>時間</a:t>
            </a:r>
            <a:r>
              <a:rPr lang="zh-TW" altLang="zh-TW" dirty="0" smtClean="0"/>
              <a:t>使用易悶熱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TW" altLang="zh-TW" dirty="0" smtClean="0"/>
              <a:t>肌肉</a:t>
            </a:r>
            <a:r>
              <a:rPr lang="zh-TW" altLang="zh-TW" dirty="0"/>
              <a:t>萎縮、關節僵硬，造成肢體功能</a:t>
            </a:r>
            <a:r>
              <a:rPr lang="zh-TW" altLang="zh-TW" dirty="0" smtClean="0"/>
              <a:t>下降。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12285907_957887267626874_87964251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4194043" cy="23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12314784_957887270960207_152979302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7707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37957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692696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E39F17"/>
                </a:solidFill>
                <a:latin typeface="標楷體" pitchFamily="65" charset="-120"/>
                <a:ea typeface="標楷體" pitchFamily="65" charset="-120"/>
              </a:rPr>
              <a:t>鴨鴨彈力手套</a:t>
            </a:r>
            <a:endParaRPr lang="zh-TW" altLang="en-US" sz="6600" b="1" dirty="0">
              <a:solidFill>
                <a:srgbClr val="E39F17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1520" y="2636912"/>
            <a:ext cx="8640960" cy="3096344"/>
            <a:chOff x="216024" y="3573016"/>
            <a:chExt cx="8492841" cy="2843808"/>
          </a:xfrm>
        </p:grpSpPr>
        <p:pic>
          <p:nvPicPr>
            <p:cNvPr id="12" name="內容版面配置區 3" descr="S__11878804.jpg"/>
            <p:cNvPicPr>
              <a:picLocks noChangeAspect="1"/>
            </p:cNvPicPr>
            <p:nvPr/>
          </p:nvPicPr>
          <p:blipFill>
            <a:blip r:embed="rId3" cstate="print"/>
            <a:srcRect t="26775"/>
            <a:stretch>
              <a:fillRect/>
            </a:stretch>
          </p:blipFill>
          <p:spPr>
            <a:xfrm>
              <a:off x="216024" y="3573016"/>
              <a:ext cx="2912728" cy="2843808"/>
            </a:xfrm>
            <a:prstGeom prst="rect">
              <a:avLst/>
            </a:prstGeom>
          </p:spPr>
        </p:pic>
        <p:pic>
          <p:nvPicPr>
            <p:cNvPr id="13" name="內容版面配置區 3" descr="S__11878804.jpg"/>
            <p:cNvPicPr>
              <a:picLocks noChangeAspect="1"/>
            </p:cNvPicPr>
            <p:nvPr/>
          </p:nvPicPr>
          <p:blipFill>
            <a:blip r:embed="rId3" cstate="print"/>
            <a:srcRect t="26775"/>
            <a:stretch>
              <a:fillRect/>
            </a:stretch>
          </p:blipFill>
          <p:spPr>
            <a:xfrm>
              <a:off x="3059832" y="3573016"/>
              <a:ext cx="2912728" cy="2843808"/>
            </a:xfrm>
            <a:prstGeom prst="rect">
              <a:avLst/>
            </a:prstGeom>
          </p:spPr>
        </p:pic>
        <p:pic>
          <p:nvPicPr>
            <p:cNvPr id="14" name="內容版面配置區 3" descr="S__11878804.jpg"/>
            <p:cNvPicPr>
              <a:picLocks noChangeAspect="1"/>
            </p:cNvPicPr>
            <p:nvPr/>
          </p:nvPicPr>
          <p:blipFill>
            <a:blip r:embed="rId3" cstate="print"/>
            <a:srcRect t="26775"/>
            <a:stretch>
              <a:fillRect/>
            </a:stretch>
          </p:blipFill>
          <p:spPr>
            <a:xfrm>
              <a:off x="5796137" y="3573016"/>
              <a:ext cx="2912728" cy="284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8308572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terminedtosee.com/wp-content/uploads/2014/08/jigsaw-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459432"/>
            <a:ext cx="10895329" cy="749053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80928"/>
            <a:ext cx="8534400" cy="97497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貳、設計流程說明</a:t>
            </a:r>
          </a:p>
        </p:txBody>
      </p:sp>
    </p:spTree>
    <p:extLst>
      <p:ext uri="{BB962C8B-B14F-4D97-AF65-F5344CB8AC3E}">
        <p14:creationId xmlns:p14="http://schemas.microsoft.com/office/powerpoint/2010/main" xmlns="" val="381451861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323528" y="1844824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設計流程說明</a:t>
            </a:r>
            <a:r>
              <a:rPr lang="en-US" altLang="zh-TW" sz="5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5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420888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1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1124744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2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2564904"/>
            <a:ext cx="22322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Step 3</a:t>
            </a:r>
            <a:endParaRPr lang="zh-TW" altLang="en-US" sz="4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82173529"/>
              </p:ext>
            </p:extLst>
          </p:nvPr>
        </p:nvGraphicFramePr>
        <p:xfrm>
          <a:off x="107504" y="116633"/>
          <a:ext cx="8928992" cy="663280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8002"/>
                <a:gridCol w="1689778"/>
                <a:gridCol w="1689778"/>
                <a:gridCol w="1690828"/>
                <a:gridCol w="1689778"/>
                <a:gridCol w="1690828"/>
              </a:tblGrid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材質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鐵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玻璃纖維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塑膠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鋁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碳纖維材質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0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價錢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便宜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較高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比鐵高但較纖維低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便宜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最貴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彈性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較無彈性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彈性好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有彈性且不易折斷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沒有彈性和剛性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彈性好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重量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重量僅次於碳纖維。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比鋁輕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優點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價錢便宜，另行電鍍以增加色澤和抗繡性。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具有彈性，不易折斷，回復性佳，抗風性佳。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比鐵更輕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不易生鏽，較適用於做超輕傘。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硬度高，耐腐蝕，延展性回復性佳。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4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缺點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受壓後會容易彎曲變形造成結構損傷，且容易生鏽。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壓後仍可以回復原狀，若超過其彈性極限時，仍會造成斷裂現象。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受壓後仍可以回復完狀的特性，但結構性較弱。</a:t>
                      </a:r>
                      <a:endParaRPr lang="zh-TW" sz="2400" b="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彈性與剛性有限。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價格也是最昂貴的。</a:t>
                      </a:r>
                      <a:endParaRPr lang="zh-TW" sz="2400" b="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67744" y="1628800"/>
            <a:ext cx="172819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67744" y="2348880"/>
            <a:ext cx="172819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52120" y="836712"/>
            <a:ext cx="172819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579064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806</TotalTime>
  <Words>1608</Words>
  <Application>Microsoft Office PowerPoint</Application>
  <PresentationFormat>Letter 紙張 (8.5x11 英吋)</PresentationFormat>
  <Paragraphs>223</Paragraphs>
  <Slides>33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市鎮</vt:lpstr>
      <vt:lpstr>創新專題期末報告</vt:lpstr>
      <vt:lpstr>大綱</vt:lpstr>
      <vt:lpstr>投影片 3</vt:lpstr>
      <vt:lpstr>壹、創作動機及重要性</vt:lpstr>
      <vt:lpstr>創作動機及重要性</vt:lpstr>
      <vt:lpstr>投影片 6</vt:lpstr>
      <vt:lpstr>貳、設計流程說明</vt:lpstr>
      <vt:lpstr>設計流程說明-1</vt:lpstr>
      <vt:lpstr>投影片 9</vt:lpstr>
      <vt:lpstr>設計流程說明-2</vt:lpstr>
      <vt:lpstr>設計流程說明-3</vt:lpstr>
      <vt:lpstr>投影片 12</vt:lpstr>
      <vt:lpstr>成品</vt:lpstr>
      <vt:lpstr>投影片 14</vt:lpstr>
      <vt:lpstr>投影片 15</vt:lpstr>
      <vt:lpstr>參、專業應用和價值性</vt:lpstr>
      <vt:lpstr>專業應用和價值性-1</vt:lpstr>
      <vt:lpstr>專業應用和價值性-2</vt:lpstr>
      <vt:lpstr>肆、文獻查證</vt:lpstr>
      <vt:lpstr>(一)疤痕組織及攣縮機轉 </vt:lpstr>
      <vt:lpstr>(二)造成手部疤痕攣縮的形成</vt:lpstr>
      <vt:lpstr>(三)手部受傷的因素-手部外傷</vt:lpstr>
      <vt:lpstr>(三)手部受傷的因素-手部燒傷</vt:lpstr>
      <vt:lpstr>伍、專利檢索過程</vt:lpstr>
      <vt:lpstr>專利檢索過程-1</vt:lpstr>
      <vt:lpstr>專利檢索過程-2</vt:lpstr>
      <vt:lpstr>專利檢索過程-3</vt:lpstr>
      <vt:lpstr>專利檢索過程-4</vt:lpstr>
      <vt:lpstr>專利檢索過程-5</vt:lpstr>
      <vt:lpstr>專利檢索過程-6</vt:lpstr>
      <vt:lpstr>陸、參考資料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BOB</dc:creator>
  <cp:lastModifiedBy>ZUZU</cp:lastModifiedBy>
  <cp:revision>87</cp:revision>
  <dcterms:created xsi:type="dcterms:W3CDTF">2015-11-09T09:53:34Z</dcterms:created>
  <dcterms:modified xsi:type="dcterms:W3CDTF">2015-12-02T10:03:21Z</dcterms:modified>
</cp:coreProperties>
</file>