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8863" cy="42510075"/>
  <p:notesSz cx="6858000" cy="9144000"/>
  <p:defaultTextStyle>
    <a:defPPr lvl="0">
      <a:defRPr lang="zh-TW"/>
    </a:defPPr>
    <a:lvl1pPr marL="0" lvl="0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9391" lvl="1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58783" lvl="2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38174" lvl="3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17565" lvl="4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96957" lvl="5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76348" lvl="6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55739" lvl="7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35131" lvl="8" algn="l" defTabSz="415878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389">
          <p15:clr>
            <a:srgbClr val="A4A3A4"/>
          </p15:clr>
        </p15:guide>
        <p15:guide id="2" pos="9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293" y="-36"/>
      </p:cViewPr>
      <p:guideLst>
        <p:guide orient="horz" pos="13389"/>
        <p:guide pos="9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DC28-8948-4D8E-A1D5-F9916CFFE234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C764-8F6C-478E-9975-480D4E7E67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98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C764-8F6C-478E-9975-480D4E7E67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94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0165" y="13205684"/>
            <a:ext cx="25728534" cy="911211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40330" y="24089042"/>
            <a:ext cx="21188204" cy="10863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9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7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5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3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8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4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944926" y="1702381"/>
            <a:ext cx="6810494" cy="362713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13443" y="1702381"/>
            <a:ext cx="19927001" cy="362713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78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1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033" y="27316661"/>
            <a:ext cx="25728534" cy="8442973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91033" y="18017589"/>
            <a:ext cx="25728534" cy="929907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939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878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81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756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9695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763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557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351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39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13443" y="9919024"/>
            <a:ext cx="13368748" cy="2805468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386672" y="9919024"/>
            <a:ext cx="13368748" cy="2805468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7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3446" y="9515567"/>
            <a:ext cx="13374004" cy="396563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9391" indent="0">
              <a:buNone/>
              <a:defRPr sz="9100" b="1"/>
            </a:lvl2pPr>
            <a:lvl3pPr marL="4158783" indent="0">
              <a:buNone/>
              <a:defRPr sz="8200" b="1"/>
            </a:lvl3pPr>
            <a:lvl4pPr marL="6238174" indent="0">
              <a:buNone/>
              <a:defRPr sz="7300" b="1"/>
            </a:lvl4pPr>
            <a:lvl5pPr marL="8317565" indent="0">
              <a:buNone/>
              <a:defRPr sz="7300" b="1"/>
            </a:lvl5pPr>
            <a:lvl6pPr marL="10396957" indent="0">
              <a:buNone/>
              <a:defRPr sz="7300" b="1"/>
            </a:lvl6pPr>
            <a:lvl7pPr marL="12476348" indent="0">
              <a:buNone/>
              <a:defRPr sz="7300" b="1"/>
            </a:lvl7pPr>
            <a:lvl8pPr marL="14555739" indent="0">
              <a:buNone/>
              <a:defRPr sz="7300" b="1"/>
            </a:lvl8pPr>
            <a:lvl9pPr marL="16635131" indent="0">
              <a:buNone/>
              <a:defRPr sz="73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13446" y="13481203"/>
            <a:ext cx="13374004" cy="2449249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76165" y="9515567"/>
            <a:ext cx="13379257" cy="396563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9391" indent="0">
              <a:buNone/>
              <a:defRPr sz="9100" b="1"/>
            </a:lvl2pPr>
            <a:lvl3pPr marL="4158783" indent="0">
              <a:buNone/>
              <a:defRPr sz="8200" b="1"/>
            </a:lvl3pPr>
            <a:lvl4pPr marL="6238174" indent="0">
              <a:buNone/>
              <a:defRPr sz="7300" b="1"/>
            </a:lvl4pPr>
            <a:lvl5pPr marL="8317565" indent="0">
              <a:buNone/>
              <a:defRPr sz="7300" b="1"/>
            </a:lvl5pPr>
            <a:lvl6pPr marL="10396957" indent="0">
              <a:buNone/>
              <a:defRPr sz="7300" b="1"/>
            </a:lvl6pPr>
            <a:lvl7pPr marL="12476348" indent="0">
              <a:buNone/>
              <a:defRPr sz="7300" b="1"/>
            </a:lvl7pPr>
            <a:lvl8pPr marL="14555739" indent="0">
              <a:buNone/>
              <a:defRPr sz="7300" b="1"/>
            </a:lvl8pPr>
            <a:lvl9pPr marL="16635131" indent="0">
              <a:buNone/>
              <a:defRPr sz="73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76165" y="13481203"/>
            <a:ext cx="13379257" cy="2449249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4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9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03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3446" y="1692532"/>
            <a:ext cx="9958248" cy="720309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4285" y="1692535"/>
            <a:ext cx="16921137" cy="36281173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3446" y="8895631"/>
            <a:ext cx="9958248" cy="29078077"/>
          </a:xfrm>
        </p:spPr>
        <p:txBody>
          <a:bodyPr/>
          <a:lstStyle>
            <a:lvl1pPr marL="0" indent="0">
              <a:buNone/>
              <a:defRPr sz="6400"/>
            </a:lvl1pPr>
            <a:lvl2pPr marL="2079391" indent="0">
              <a:buNone/>
              <a:defRPr sz="5500"/>
            </a:lvl2pPr>
            <a:lvl3pPr marL="4158783" indent="0">
              <a:buNone/>
              <a:defRPr sz="4500"/>
            </a:lvl3pPr>
            <a:lvl4pPr marL="6238174" indent="0">
              <a:buNone/>
              <a:defRPr sz="4100"/>
            </a:lvl4pPr>
            <a:lvl5pPr marL="8317565" indent="0">
              <a:buNone/>
              <a:defRPr sz="4100"/>
            </a:lvl5pPr>
            <a:lvl6pPr marL="10396957" indent="0">
              <a:buNone/>
              <a:defRPr sz="4100"/>
            </a:lvl6pPr>
            <a:lvl7pPr marL="12476348" indent="0">
              <a:buNone/>
              <a:defRPr sz="4100"/>
            </a:lvl7pPr>
            <a:lvl8pPr marL="14555739" indent="0">
              <a:buNone/>
              <a:defRPr sz="4100"/>
            </a:lvl8pPr>
            <a:lvl9pPr marL="16635131" indent="0">
              <a:buNone/>
              <a:defRPr sz="4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2909" y="29757055"/>
            <a:ext cx="18161318" cy="351299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32909" y="3798352"/>
            <a:ext cx="18161318" cy="25506045"/>
          </a:xfrm>
        </p:spPr>
        <p:txBody>
          <a:bodyPr/>
          <a:lstStyle>
            <a:lvl1pPr marL="0" indent="0">
              <a:buNone/>
              <a:defRPr sz="14600"/>
            </a:lvl1pPr>
            <a:lvl2pPr marL="2079391" indent="0">
              <a:buNone/>
              <a:defRPr sz="12700"/>
            </a:lvl2pPr>
            <a:lvl3pPr marL="4158783" indent="0">
              <a:buNone/>
              <a:defRPr sz="10900"/>
            </a:lvl3pPr>
            <a:lvl4pPr marL="6238174" indent="0">
              <a:buNone/>
              <a:defRPr sz="9100"/>
            </a:lvl4pPr>
            <a:lvl5pPr marL="8317565" indent="0">
              <a:buNone/>
              <a:defRPr sz="9100"/>
            </a:lvl5pPr>
            <a:lvl6pPr marL="10396957" indent="0">
              <a:buNone/>
              <a:defRPr sz="9100"/>
            </a:lvl6pPr>
            <a:lvl7pPr marL="12476348" indent="0">
              <a:buNone/>
              <a:defRPr sz="9100"/>
            </a:lvl7pPr>
            <a:lvl8pPr marL="14555739" indent="0">
              <a:buNone/>
              <a:defRPr sz="9100"/>
            </a:lvl8pPr>
            <a:lvl9pPr marL="16635131" indent="0">
              <a:buNone/>
              <a:defRPr sz="9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32909" y="33270045"/>
            <a:ext cx="18161318" cy="4989025"/>
          </a:xfrm>
        </p:spPr>
        <p:txBody>
          <a:bodyPr/>
          <a:lstStyle>
            <a:lvl1pPr marL="0" indent="0">
              <a:buNone/>
              <a:defRPr sz="6400"/>
            </a:lvl1pPr>
            <a:lvl2pPr marL="2079391" indent="0">
              <a:buNone/>
              <a:defRPr sz="5500"/>
            </a:lvl2pPr>
            <a:lvl3pPr marL="4158783" indent="0">
              <a:buNone/>
              <a:defRPr sz="4500"/>
            </a:lvl3pPr>
            <a:lvl4pPr marL="6238174" indent="0">
              <a:buNone/>
              <a:defRPr sz="4100"/>
            </a:lvl4pPr>
            <a:lvl5pPr marL="8317565" indent="0">
              <a:buNone/>
              <a:defRPr sz="4100"/>
            </a:lvl5pPr>
            <a:lvl6pPr marL="10396957" indent="0">
              <a:buNone/>
              <a:defRPr sz="4100"/>
            </a:lvl6pPr>
            <a:lvl7pPr marL="12476348" indent="0">
              <a:buNone/>
              <a:defRPr sz="4100"/>
            </a:lvl7pPr>
            <a:lvl8pPr marL="14555739" indent="0">
              <a:buNone/>
              <a:defRPr sz="4100"/>
            </a:lvl8pPr>
            <a:lvl9pPr marL="16635131" indent="0">
              <a:buNone/>
              <a:defRPr sz="4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37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13443" y="1702374"/>
            <a:ext cx="27241977" cy="7085013"/>
          </a:xfrm>
          <a:prstGeom prst="rect">
            <a:avLst/>
          </a:prstGeom>
        </p:spPr>
        <p:txBody>
          <a:bodyPr vert="horz" lIns="415878" tIns="207939" rIns="415878" bIns="207939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3443" y="9919024"/>
            <a:ext cx="27241977" cy="28054683"/>
          </a:xfrm>
          <a:prstGeom prst="rect">
            <a:avLst/>
          </a:prstGeom>
        </p:spPr>
        <p:txBody>
          <a:bodyPr vert="horz" lIns="415878" tIns="207939" rIns="415878" bIns="20793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513443" y="39400547"/>
            <a:ext cx="7062735" cy="2263266"/>
          </a:xfrm>
          <a:prstGeom prst="rect">
            <a:avLst/>
          </a:prstGeom>
        </p:spPr>
        <p:txBody>
          <a:bodyPr vert="horz" lIns="415878" tIns="207939" rIns="415878" bIns="207939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DD80-69A4-4310-9B7C-7B8A176563CA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341862" y="39400547"/>
            <a:ext cx="9585140" cy="2263266"/>
          </a:xfrm>
          <a:prstGeom prst="rect">
            <a:avLst/>
          </a:prstGeom>
        </p:spPr>
        <p:txBody>
          <a:bodyPr vert="horz" lIns="415878" tIns="207939" rIns="415878" bIns="207939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1692685" y="39400547"/>
            <a:ext cx="7062735" cy="2263266"/>
          </a:xfrm>
          <a:prstGeom prst="rect">
            <a:avLst/>
          </a:prstGeom>
        </p:spPr>
        <p:txBody>
          <a:bodyPr vert="horz" lIns="415878" tIns="207939" rIns="415878" bIns="207939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CE35-B3DA-4C5F-99E3-86DEEF007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8783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543" indent="-1559543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79011" indent="-1299620" algn="l" defTabSz="4158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8478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7870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7261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6652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16044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95435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74826" indent="-1039696" algn="l" defTabSz="4158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391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8783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8174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7565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96957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48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55739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35131" algn="l" defTabSz="415878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441502" y="17150581"/>
            <a:ext cx="14473552" cy="250222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開發蛋塔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89015" y="804765"/>
            <a:ext cx="25553781" cy="5328592"/>
          </a:xfrm>
          <a:solidFill>
            <a:srgbClr val="FFFFFF">
              <a:alpha val="50196"/>
            </a:srgbClr>
          </a:solidFill>
          <a:ln w="9525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TW" altLang="en-US" sz="1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低醣生酮蛋塔開發</a:t>
            </a:r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蕭</a:t>
            </a:r>
            <a:r>
              <a:rPr lang="zh-TW" altLang="en-US" sz="4800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zh-TW" altLang="en-US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祐</a:t>
            </a:r>
            <a:r>
              <a:rPr lang="en-US" altLang="zh-TW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徐立和 周嘉容 梅濰彤 楊郁歆 楊涵鈞 駱佳琦 韓沂蓓 陳孟瑩</a:t>
            </a:r>
            <a:r>
              <a:rPr lang="en-US" altLang="zh-TW" sz="5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長庚科技大學保健營養系</a:t>
            </a:r>
            <a:endParaRPr lang="zh-TW" altLang="en-US" sz="10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5938" y="7416119"/>
            <a:ext cx="15049672" cy="9360784"/>
          </a:xfr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摘要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次計畫藉由低醣生酮飲食歷史淵源、生化機轉及臨床上的運用，並由學員蒐集低醣生酮飲食相關資料，包括低醣生酮飲食風靡全世界的原因、低醣生酮飲食的優缺點及相關食譜等，以作為開發低醣生酮飲食蛋塔的重要參考依據。篩選適合的低醣生酮飲食食譜，開發並實作健康又美味的低醣生酮飲食蛋塔。深入探討其對人體造成的影響，並藉此機會了解將麵粉替換成杏仁粉或椰子粉等等無澱粉替代品，為有想要嘗試低醣生酮飲食的人提供參考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5412489" y="17781522"/>
            <a:ext cx="14414872" cy="2439129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結果與討論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solidFill>
                <a:srgbClr val="4B523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此次的專題我們親身試吃生酮飲食蛋塔與設計生酮飲食蛋塔，總共試作了</a:t>
            </a:r>
            <a:r>
              <a:rPr lang="en-US" altLang="zh-TW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的食譜，在設計蛋塔時依據生酮飲食的原則挑選適合的食材，例如精緻糖類由赤藻糖醇等代糖來取代、主要用油使用無鹽草飼奶油和椰子油、</a:t>
            </a:r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麵粉以杏仁粉及椰子粉代替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，以油脂為主要攝取來源。雖然只攝取少量的碳水化合物，但肝臟會將脂肪轉換為</a:t>
            </a:r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脂肪酸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酮體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，而酮體運到腦部</a:t>
            </a:r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取代葡萄糖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能量來源，在食用過後不久便能很快的感受到飽足感，讓人體燃燒脂肪的同時，也可以避免攝取過多熱量而達到減少攝食量的效果。由於我們製作的餐數不多，也並沒有連續食用，所以無法得知生酮飲食對於熱量代謝有無作用。而在實作時有塑型上的困難，可以在之後研究探討與塑型、存放有關，可能多添加雞蛋、白木耳或芝麻糊等，增加塑型效果，添加維生素</a:t>
            </a: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等抗氧化物質；也可以利用黃豆粉、洋車前子粉及亞麻粉等其他無澱粉粉類，製作成生酮點心，像是蛋捲、堅果塔等等。</a:t>
            </a:r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214551" y="7789541"/>
            <a:ext cx="13095483" cy="79714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solidFill>
                <a:srgbClr val="4B523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年來生酮飲食成為新的飲食方法，民間傳言功效和益處很多，許多研究專家也紛紛提出有關生酮飲食的論點、方法及功效。低醣生酮飲食究竟適不適合拿來做蛋塔，利用杏仁粉及椰子粉烤出來的蛋塔在味覺、視覺和嗅覺上是否跟麵粉做的蛋塔有差異，透過製作生酮飲食的蛋塔與親身試吃體驗，去了解</a:t>
            </a: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‘'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低醣生酮蛋塔</a:t>
            </a:r>
            <a:r>
              <a:rPr lang="en-US" altLang="zh-TW" sz="5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''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7771" r="79447" b="55839"/>
          <a:stretch/>
        </p:blipFill>
        <p:spPr>
          <a:xfrm>
            <a:off x="16267482" y="15812112"/>
            <a:ext cx="1960083" cy="1897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74416" r="80268" b="10235"/>
          <a:stretch/>
        </p:blipFill>
        <p:spPr>
          <a:xfrm rot="20646881">
            <a:off x="43226" y="2606294"/>
            <a:ext cx="2290704" cy="2327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51962" r="28861" b="33446"/>
          <a:stretch/>
        </p:blipFill>
        <p:spPr>
          <a:xfrm>
            <a:off x="27942799" y="2664311"/>
            <a:ext cx="2326064" cy="2211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4" t="51560" r="3317" b="33435"/>
          <a:stretch/>
        </p:blipFill>
        <p:spPr>
          <a:xfrm>
            <a:off x="21763004" y="15843986"/>
            <a:ext cx="2035922" cy="192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8" t="73905" r="2828" b="10150"/>
          <a:stretch/>
        </p:blipFill>
        <p:spPr>
          <a:xfrm>
            <a:off x="18957852" y="15792100"/>
            <a:ext cx="2073269" cy="1969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3" t="28894" r="2983" b="55645"/>
          <a:stretch/>
        </p:blipFill>
        <p:spPr>
          <a:xfrm>
            <a:off x="27185319" y="15753161"/>
            <a:ext cx="2088232" cy="1989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070" y="6308126"/>
            <a:ext cx="7018803" cy="12810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3783" y="15742901"/>
            <a:ext cx="1702640" cy="1911736"/>
          </a:xfrm>
          <a:prstGeom prst="rect">
            <a:avLst/>
          </a:prstGeom>
        </p:spPr>
      </p:pic>
      <p:pic>
        <p:nvPicPr>
          <p:cNvPr id="1026" name="Picture 2" descr="「番茄 q版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5556" l="30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844" y="15909027"/>
            <a:ext cx="1663976" cy="16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香菇 q版」的圖片搜尋結果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178" b="77411" l="79385" r="99385">
                        <a14:foregroundMark x1="93692" y1="48477" x2="82000" y2="5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33" t="42253" r="1032" b="21291"/>
          <a:stretch/>
        </p:blipFill>
        <p:spPr bwMode="auto">
          <a:xfrm>
            <a:off x="21903183" y="15937469"/>
            <a:ext cx="1490354" cy="15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3" t="28894" r="2983" b="55645"/>
          <a:stretch/>
        </p:blipFill>
        <p:spPr>
          <a:xfrm flipH="1">
            <a:off x="24530809" y="15772381"/>
            <a:ext cx="2088232" cy="1989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「椰子矢量圖片」的圖片搜尋結果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3205" y1="42564" x2="73590" y2="77308"/>
                        <a14:foregroundMark x1="82308" y1="62821" x2="60385" y2="43462"/>
                        <a14:backgroundMark x1="32692" y1="71154" x2="44615" y2="73846"/>
                        <a14:backgroundMark x1="52949" y1="81795" x2="72692" y2="89615"/>
                        <a14:backgroundMark x1="62179" y1="19744" x2="85000" y2="47051"/>
                        <a14:backgroundMark x1="57692" y1="24615" x2="82308" y2="49231"/>
                        <a14:backgroundMark x1="26923" y1="27179" x2="23077" y2="62436"/>
                        <a14:backgroundMark x1="73974" y1="46538" x2="69231" y2="40000"/>
                        <a14:backgroundMark x1="63846" y1="32564" x2="65641" y2="34744"/>
                        <a14:backgroundMark x1="56026" y1="27179" x2="60769" y2="28590"/>
                        <a14:backgroundMark x1="32692" y1="29487" x2="20769" y2="3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24460" r="12137" b="14479"/>
          <a:stretch/>
        </p:blipFill>
        <p:spPr bwMode="auto">
          <a:xfrm>
            <a:off x="24587659" y="15850602"/>
            <a:ext cx="1974531" cy="18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 descr="一張含有 室內, 盤, 食物, 托盤 的圖片&#10;&#10;自動產生的描述">
            <a:extLst>
              <a:ext uri="{FF2B5EF4-FFF2-40B4-BE49-F238E27FC236}">
                <a16:creationId xmlns:a16="http://schemas.microsoft.com/office/drawing/2014/main" xmlns="" id="{8337AAD7-190D-4C2C-A1C0-EA9A486744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98" y="19759866"/>
            <a:ext cx="14263109" cy="7497787"/>
          </a:xfrm>
          <a:prstGeom prst="rect">
            <a:avLst/>
          </a:prstGeom>
        </p:spPr>
      </p:pic>
      <p:pic>
        <p:nvPicPr>
          <p:cNvPr id="14" name="圖片 13" descr="一張含有 食物, 盤, 甜甜圈, 香蕉 的圖片&#10;&#10;自動產生的描述">
            <a:extLst>
              <a:ext uri="{FF2B5EF4-FFF2-40B4-BE49-F238E27FC236}">
                <a16:creationId xmlns:a16="http://schemas.microsoft.com/office/drawing/2014/main" xmlns="" id="{362E211B-97E5-448D-A95B-AFCF801908F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5873"/>
          <a:stretch/>
        </p:blipFill>
        <p:spPr>
          <a:xfrm>
            <a:off x="553683" y="29035211"/>
            <a:ext cx="14224479" cy="6051243"/>
          </a:xfrm>
          <a:prstGeom prst="rect">
            <a:avLst/>
          </a:prstGeom>
        </p:spPr>
      </p:pic>
      <p:pic>
        <p:nvPicPr>
          <p:cNvPr id="17" name="圖片 16" descr="一張含有 食物, 盤, 桌, 香蕉 的圖片&#10;&#10;自動產生的描述">
            <a:extLst>
              <a:ext uri="{FF2B5EF4-FFF2-40B4-BE49-F238E27FC236}">
                <a16:creationId xmlns:a16="http://schemas.microsoft.com/office/drawing/2014/main" xmlns="" id="{14A544B7-FA1D-47F7-B7B2-9AA3F4481C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261" y="36344812"/>
            <a:ext cx="14139846" cy="5279965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9ED68790-6C67-4B92-877B-15AF1EB2EBCC}"/>
              </a:ext>
            </a:extLst>
          </p:cNvPr>
          <p:cNvSpPr txBox="1"/>
          <p:nvPr/>
        </p:nvSpPr>
        <p:spPr>
          <a:xfrm>
            <a:off x="553683" y="18283805"/>
            <a:ext cx="2809714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蛋塔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347947A9-5CF7-43CD-AD04-3AF15373B5B5}"/>
              </a:ext>
            </a:extLst>
          </p:cNvPr>
          <p:cNvSpPr txBox="1"/>
          <p:nvPr/>
        </p:nvSpPr>
        <p:spPr>
          <a:xfrm>
            <a:off x="586629" y="27551911"/>
            <a:ext cx="2809714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鹹派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CACE509C-7868-45C4-975E-3DC7BC7E898C}"/>
              </a:ext>
            </a:extLst>
          </p:cNvPr>
          <p:cNvSpPr txBox="1"/>
          <p:nvPr/>
        </p:nvSpPr>
        <p:spPr>
          <a:xfrm>
            <a:off x="586629" y="35329149"/>
            <a:ext cx="561822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奇亞籽餅乾</a:t>
            </a:r>
            <a:endParaRPr lang="en-US" altLang="zh-TW" sz="60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FA1AB011-4ACD-43E7-9837-D220C2898572}"/>
              </a:ext>
            </a:extLst>
          </p:cNvPr>
          <p:cNvSpPr txBox="1"/>
          <p:nvPr/>
        </p:nvSpPr>
        <p:spPr>
          <a:xfrm>
            <a:off x="586629" y="34085233"/>
            <a:ext cx="14303714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/>
              <a:t>杏仁粉</a:t>
            </a:r>
            <a:r>
              <a:rPr lang="en-US" altLang="zh-TW" sz="6600" dirty="0"/>
              <a:t>150g</a:t>
            </a:r>
            <a:r>
              <a:rPr lang="zh-TW" altLang="en-US" sz="6600" dirty="0"/>
              <a:t>、椰子粉</a:t>
            </a:r>
            <a:r>
              <a:rPr lang="en-US" altLang="zh-TW" sz="6600" dirty="0"/>
              <a:t>150g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109B8F3E-A99D-402E-8AB3-9FB9BCF12EF7}"/>
              </a:ext>
            </a:extLst>
          </p:cNvPr>
          <p:cNvSpPr txBox="1"/>
          <p:nvPr/>
        </p:nvSpPr>
        <p:spPr>
          <a:xfrm>
            <a:off x="441502" y="26109134"/>
            <a:ext cx="14303714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/>
              <a:t>椰子粉</a:t>
            </a:r>
            <a:r>
              <a:rPr lang="en-US" altLang="zh-TW" sz="6600" dirty="0"/>
              <a:t>150g</a:t>
            </a:r>
            <a:r>
              <a:rPr lang="zh-TW" altLang="en-US" sz="6600" dirty="0"/>
              <a:t>、杏仁粉</a:t>
            </a:r>
            <a:r>
              <a:rPr lang="en-US" altLang="zh-TW" sz="6600" dirty="0"/>
              <a:t>150g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99B22C38-436C-4509-A330-6DB0AE5C475D}"/>
              </a:ext>
            </a:extLst>
          </p:cNvPr>
          <p:cNvSpPr txBox="1"/>
          <p:nvPr/>
        </p:nvSpPr>
        <p:spPr>
          <a:xfrm>
            <a:off x="611340" y="40516781"/>
            <a:ext cx="14303714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/>
              <a:t>椰子粉</a:t>
            </a:r>
            <a:r>
              <a:rPr lang="en-US" altLang="zh-TW" sz="6600" dirty="0"/>
              <a:t>60g</a:t>
            </a:r>
            <a:r>
              <a:rPr lang="zh-TW" altLang="en-US" sz="6600" dirty="0"/>
              <a:t>、杏仁粉</a:t>
            </a:r>
            <a:r>
              <a:rPr lang="en-US" altLang="zh-TW" sz="6600" dirty="0"/>
              <a:t>60g</a:t>
            </a:r>
          </a:p>
        </p:txBody>
      </p:sp>
      <p:pic>
        <p:nvPicPr>
          <p:cNvPr id="34" name="圖片 33" descr="一張含有 櫃子 的圖片&#10;&#10;自動產生的描述">
            <a:extLst>
              <a:ext uri="{FF2B5EF4-FFF2-40B4-BE49-F238E27FC236}">
                <a16:creationId xmlns:a16="http://schemas.microsoft.com/office/drawing/2014/main" xmlns="" id="{C5C90D07-CD2F-4468-8EC4-A3789A0AD792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5515610" y="34792541"/>
            <a:ext cx="14104992" cy="72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549</Words>
  <Application>Microsoft Office PowerPoint</Application>
  <PresentationFormat>自訂</PresentationFormat>
  <Paragraphs>49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低醣生酮蛋塔開發  指導老師:蕭千祐 學生:徐立和 周嘉容 梅濰彤 楊郁歆 楊涵鈞 駱佳琦 韓沂蓓 陳孟瑩 長庚科技大學保健營養系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低醣生酮蛋塔開發  蕭千祐 長庚科技大學保健營養系</dc:title>
  <dc:creator>user1</dc:creator>
  <cp:lastModifiedBy>user</cp:lastModifiedBy>
  <cp:revision>6</cp:revision>
  <dcterms:modified xsi:type="dcterms:W3CDTF">2020-05-19T13:23:54Z</dcterms:modified>
</cp:coreProperties>
</file>